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2" r:id="rId1"/>
  </p:sldMasterIdLst>
  <p:notesMasterIdLst>
    <p:notesMasterId r:id="rId19"/>
  </p:notesMasterIdLst>
  <p:sldIdLst>
    <p:sldId id="256" r:id="rId2"/>
    <p:sldId id="257" r:id="rId3"/>
    <p:sldId id="259" r:id="rId4"/>
    <p:sldId id="273" r:id="rId5"/>
    <p:sldId id="261" r:id="rId6"/>
    <p:sldId id="258" r:id="rId7"/>
    <p:sldId id="266" r:id="rId8"/>
    <p:sldId id="264" r:id="rId9"/>
    <p:sldId id="265" r:id="rId10"/>
    <p:sldId id="267" r:id="rId11"/>
    <p:sldId id="275" r:id="rId12"/>
    <p:sldId id="270" r:id="rId13"/>
    <p:sldId id="272" r:id="rId14"/>
    <p:sldId id="274" r:id="rId15"/>
    <p:sldId id="271" r:id="rId16"/>
    <p:sldId id="276" r:id="rId17"/>
    <p:sldId id="268" r:id="rId18"/>
  </p:sldIdLst>
  <p:sldSz cx="12192000" cy="6858000"/>
  <p:notesSz cx="6858000" cy="9144000"/>
  <p:defaultText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liahu Khalastchi" initials="EK" lastIdx="1" clrIdx="0">
    <p:extLst>
      <p:ext uri="{19B8F6BF-5375-455C-9EA6-DF929625EA0E}">
        <p15:presenceInfo xmlns:p15="http://schemas.microsoft.com/office/powerpoint/2012/main" userId="f5b70e6fcaf7872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E4FF"/>
    <a:srgbClr val="FFFFE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2867" autoAdjust="0"/>
    <p:restoredTop sz="94343" autoAdjust="0"/>
  </p:normalViewPr>
  <p:slideViewPr>
    <p:cSldViewPr snapToGrid="0">
      <p:cViewPr varScale="1">
        <p:scale>
          <a:sx n="87" d="100"/>
          <a:sy n="87" d="100"/>
        </p:scale>
        <p:origin x="200" y="840"/>
      </p:cViewPr>
      <p:guideLst/>
    </p:cSldViewPr>
  </p:slideViewPr>
  <p:notesTextViewPr>
    <p:cViewPr>
      <p:scale>
        <a:sx n="1" d="1"/>
        <a:sy n="1" d="1"/>
      </p:scale>
      <p:origin x="0" y="0"/>
    </p:cViewPr>
  </p:notesTextViewPr>
  <p:notesViewPr>
    <p:cSldViewPr snapToGrid="0">
      <p:cViewPr varScale="1">
        <p:scale>
          <a:sx n="88" d="100"/>
          <a:sy n="88" d="100"/>
        </p:scale>
        <p:origin x="382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tiff>
</file>

<file path=ppt/media/image14.tiff>
</file>

<file path=ppt/media/image15.tiff>
</file>

<file path=ppt/media/image16.png>
</file>

<file path=ppt/media/image17.png>
</file>

<file path=ppt/media/image18.tiff>
</file>

<file path=ppt/media/image19.png>
</file>

<file path=ppt/media/image2.png>
</file>

<file path=ppt/media/image20.png>
</file>

<file path=ppt/media/image21.png>
</file>

<file path=ppt/media/image22.png>
</file>

<file path=ppt/media/image23.png>
</file>

<file path=ppt/media/image24.png>
</file>

<file path=ppt/media/image25.tiff>
</file>

<file path=ppt/media/image26.tiff>
</file>

<file path=ppt/media/image3.png>
</file>

<file path=ppt/media/image4.tiff>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A549D5-EE16-42F8-AD8A-3EF83731BF27}" type="datetimeFigureOut">
              <a:rPr lang="en-US" smtClean="0"/>
              <a:t>6/11/18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9C2744-6071-43D3-B396-78537D09FEE0}" type="slidenum">
              <a:rPr lang="en-US" smtClean="0"/>
              <a:t>‹#›</a:t>
            </a:fld>
            <a:endParaRPr lang="en-US"/>
          </a:p>
        </p:txBody>
      </p:sp>
    </p:spTree>
    <p:extLst>
      <p:ext uri="{BB962C8B-B14F-4D97-AF65-F5344CB8AC3E}">
        <p14:creationId xmlns:p14="http://schemas.microsoft.com/office/powerpoint/2010/main" val="42133872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a:t>
            </a:r>
            <a:r>
              <a:rPr lang="en-US" baseline="0" dirty="0"/>
              <a:t> </a:t>
            </a:r>
            <a:r>
              <a:rPr lang="he-IL" baseline="0" dirty="0"/>
              <a:t>כי זה המשך ישיר מההרצאה הקודמת</a:t>
            </a:r>
          </a:p>
          <a:p>
            <a:pPr algn="r" rtl="1"/>
            <a:endParaRPr lang="he-IL" baseline="0" dirty="0"/>
          </a:p>
          <a:p>
            <a:pPr algn="r" rtl="1"/>
            <a:r>
              <a:rPr lang="he-IL" baseline="0" dirty="0"/>
              <a:t>שים לב בשקופיות הבאות אני מנסה לעצבן את אלי, עד שיגיע הטוויסט, וככה לשבות אותו בקסמנו.</a:t>
            </a:r>
            <a:endParaRPr lang="en-US" dirty="0"/>
          </a:p>
        </p:txBody>
      </p:sp>
      <p:sp>
        <p:nvSpPr>
          <p:cNvPr id="4" name="Slide Number Placeholder 3"/>
          <p:cNvSpPr>
            <a:spLocks noGrp="1"/>
          </p:cNvSpPr>
          <p:nvPr>
            <p:ph type="sldNum" sz="quarter" idx="10"/>
          </p:nvPr>
        </p:nvSpPr>
        <p:spPr/>
        <p:txBody>
          <a:bodyPr/>
          <a:lstStyle/>
          <a:p>
            <a:fld id="{BF9C2744-6071-43D3-B396-78537D09FEE0}" type="slidenum">
              <a:rPr lang="en-US" smtClean="0"/>
              <a:t>1</a:t>
            </a:fld>
            <a:endParaRPr lang="en-US"/>
          </a:p>
        </p:txBody>
      </p:sp>
    </p:spTree>
    <p:extLst>
      <p:ext uri="{BB962C8B-B14F-4D97-AF65-F5344CB8AC3E}">
        <p14:creationId xmlns:p14="http://schemas.microsoft.com/office/powerpoint/2010/main" val="30653392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בשןרה הראשונה</a:t>
            </a:r>
            <a:r>
              <a:rPr lang="he-IL" baseline="0" dirty="0"/>
              <a:t> אנחנו מודים ליוסף על מה שהוא עזר לנו ועל זה שאנחנו לא צריכים לחזור על כל הדברים אלא רק להזכיר בקצרה. ואפשר לפרט על הדברים בסוף אם יהיה זמן. רק נציין שגם אנחנו במקביל דיברנו על ד"ר חביבי וקיבלנו את הדאטא שלו.</a:t>
            </a:r>
            <a:br>
              <a:rPr lang="en-US" baseline="0" dirty="0"/>
            </a:br>
            <a:br>
              <a:rPr lang="en-US" baseline="0" dirty="0"/>
            </a:br>
            <a:r>
              <a:rPr lang="he-IL" baseline="0" dirty="0"/>
              <a:t>בשורה השניה אנחנו מסבירים למה בכלל הלכנו על זה, א) דווקא באנו מהכיוון של </a:t>
            </a:r>
            <a:r>
              <a:rPr lang="en-US" baseline="0" dirty="0"/>
              <a:t>LSTM</a:t>
            </a:r>
            <a:r>
              <a:rPr lang="he-IL" baseline="0" dirty="0"/>
              <a:t> וראינו שבתחום לא כל כך השתמשו וחבל. ב) כי אני מכיר טיפה את ה</a:t>
            </a:r>
            <a:r>
              <a:rPr lang="en-US" baseline="0" dirty="0"/>
              <a:t>domain</a:t>
            </a:r>
            <a:r>
              <a:rPr lang="he-IL" baseline="0" dirty="0"/>
              <a:t> (מה שכתוב בסוגריים במצגת זה בדיחה אז לא קריטי..)</a:t>
            </a:r>
            <a:br>
              <a:rPr lang="en-US" baseline="0" dirty="0"/>
            </a:br>
            <a:br>
              <a:rPr lang="en-US" baseline="0" dirty="0"/>
            </a:br>
            <a:r>
              <a:rPr lang="he-IL" baseline="0" dirty="0"/>
              <a:t>בשורה השלישית (שאני עוד לא בטוח אם אני רוצה שנציג אותה), נציג מה הבעיה שהמערכת שלנו באה לפתור – שזה בעצם לא הביע האמיתית. "לייצר מערכת שתזהה תקיפות בסבירות גבוהה, בלי יותר מידי אזעקות שווא, ותוכל להגיב בזמן אמת" (וזה בעצם מתעלם מהבעיה של תקיפות לא מוכרות).</a:t>
            </a:r>
            <a:endParaRPr lang="en-US" dirty="0"/>
          </a:p>
        </p:txBody>
      </p:sp>
      <p:sp>
        <p:nvSpPr>
          <p:cNvPr id="4" name="Slide Number Placeholder 3"/>
          <p:cNvSpPr>
            <a:spLocks noGrp="1"/>
          </p:cNvSpPr>
          <p:nvPr>
            <p:ph type="sldNum" sz="quarter" idx="10"/>
          </p:nvPr>
        </p:nvSpPr>
        <p:spPr/>
        <p:txBody>
          <a:bodyPr/>
          <a:lstStyle/>
          <a:p>
            <a:fld id="{BF9C2744-6071-43D3-B396-78537D09FEE0}" type="slidenum">
              <a:rPr lang="en-US" smtClean="0"/>
              <a:t>2</a:t>
            </a:fld>
            <a:endParaRPr lang="en-US"/>
          </a:p>
        </p:txBody>
      </p:sp>
    </p:spTree>
    <p:extLst>
      <p:ext uri="{BB962C8B-B14F-4D97-AF65-F5344CB8AC3E}">
        <p14:creationId xmlns:p14="http://schemas.microsoft.com/office/powerpoint/2010/main" val="1335737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בשור</a:t>
            </a:r>
            <a:r>
              <a:rPr lang="he-IL" baseline="0" dirty="0"/>
              <a:t>ה הראשונה (או שקופית נפרדת) נסביר בקצרה על </a:t>
            </a:r>
            <a:r>
              <a:rPr lang="en-US" baseline="0" dirty="0"/>
              <a:t>LSTM</a:t>
            </a:r>
            <a:r>
              <a:rPr lang="he-IL" baseline="0" dirty="0"/>
              <a:t>.</a:t>
            </a:r>
            <a:br>
              <a:rPr lang="en-US" baseline="0" dirty="0"/>
            </a:br>
            <a:br>
              <a:rPr lang="en-US" baseline="0" dirty="0"/>
            </a:br>
            <a:r>
              <a:rPr lang="he-IL" baseline="0" dirty="0"/>
              <a:t>בשורות הבאות נתייחס ל</a:t>
            </a:r>
            <a:r>
              <a:rPr lang="en-US" baseline="0" dirty="0"/>
              <a:t>LSTM</a:t>
            </a:r>
            <a:r>
              <a:rPr lang="he-IL" baseline="0" dirty="0"/>
              <a:t> בהקשר של זיהוי האנומליות (ראה את המצגת המקורית שלו, בשביל להבין אולי יותר טוב מה רציתי לומר פה).</a:t>
            </a:r>
            <a:br>
              <a:rPr lang="en-US" baseline="0" dirty="0"/>
            </a:br>
            <a:r>
              <a:rPr lang="he-IL" baseline="0" dirty="0"/>
              <a:t>בתכלס אני בא להגיד – </a:t>
            </a:r>
            <a:r>
              <a:rPr lang="en-US" baseline="0" dirty="0"/>
              <a:t>LSTM</a:t>
            </a:r>
            <a:r>
              <a:rPr lang="he-IL" baseline="0" dirty="0"/>
              <a:t> זה קופסה שחורה וקסומה שלא צריך לכוונן והיא תתן תוצאות יפות.</a:t>
            </a:r>
            <a:endParaRPr lang="en-US" dirty="0"/>
          </a:p>
        </p:txBody>
      </p:sp>
      <p:sp>
        <p:nvSpPr>
          <p:cNvPr id="4" name="Slide Number Placeholder 3"/>
          <p:cNvSpPr>
            <a:spLocks noGrp="1"/>
          </p:cNvSpPr>
          <p:nvPr>
            <p:ph type="sldNum" sz="quarter" idx="10"/>
          </p:nvPr>
        </p:nvSpPr>
        <p:spPr/>
        <p:txBody>
          <a:bodyPr/>
          <a:lstStyle/>
          <a:p>
            <a:fld id="{BF9C2744-6071-43D3-B396-78537D09FEE0}" type="slidenum">
              <a:rPr lang="en-US" smtClean="0"/>
              <a:t>3</a:t>
            </a:fld>
            <a:endParaRPr lang="en-US"/>
          </a:p>
        </p:txBody>
      </p:sp>
    </p:spTree>
    <p:extLst>
      <p:ext uri="{BB962C8B-B14F-4D97-AF65-F5344CB8AC3E}">
        <p14:creationId xmlns:p14="http://schemas.microsoft.com/office/powerpoint/2010/main" val="2172884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כאן נציג את התוצאות</a:t>
            </a:r>
            <a:r>
              <a:rPr lang="he-IL" baseline="0" dirty="0"/>
              <a:t> שלהם, של יוסף, ושלנו. </a:t>
            </a:r>
            <a:br>
              <a:rPr lang="en-US" baseline="0" dirty="0"/>
            </a:br>
            <a:endParaRPr lang="he-IL" baseline="0" dirty="0"/>
          </a:p>
          <a:p>
            <a:pPr algn="r" rtl="1"/>
            <a:r>
              <a:rPr lang="he-IL" baseline="0" dirty="0"/>
              <a:t>נסביר שהתוצאות משקרות בגלל הפרופורציות בדאטא.</a:t>
            </a:r>
            <a:br>
              <a:rPr lang="en-US" baseline="0" dirty="0"/>
            </a:br>
            <a:r>
              <a:rPr lang="he-IL" baseline="0" dirty="0"/>
              <a:t>נסביר ששיפרנו בעזרת ה</a:t>
            </a:r>
            <a:r>
              <a:rPr lang="en-US" baseline="0" dirty="0"/>
              <a:t>timestamps</a:t>
            </a:r>
            <a:r>
              <a:rPr lang="he-IL" baseline="0" dirty="0"/>
              <a:t> שזה יתרון של </a:t>
            </a:r>
            <a:r>
              <a:rPr lang="en-US" baseline="0" dirty="0"/>
              <a:t>LSTM</a:t>
            </a:r>
            <a:endParaRPr lang="he-IL" baseline="0" dirty="0"/>
          </a:p>
          <a:p>
            <a:pPr algn="r" rtl="1"/>
            <a:r>
              <a:rPr lang="he-IL" baseline="0" dirty="0"/>
              <a:t>נסביר ששיפרנו עם ה</a:t>
            </a:r>
            <a:r>
              <a:rPr lang="en-US" baseline="0" dirty="0"/>
              <a:t>SMOTE</a:t>
            </a:r>
            <a:br>
              <a:rPr lang="en-US" baseline="0" dirty="0"/>
            </a:br>
            <a:br>
              <a:rPr lang="en-US" baseline="0" dirty="0"/>
            </a:br>
            <a:r>
              <a:rPr lang="he-IL" baseline="0" dirty="0"/>
              <a:t>כביכול סיימנו (לעצבן את אלי), ואז מגיע הטוייסט</a:t>
            </a:r>
            <a:br>
              <a:rPr lang="en-US" baseline="0" dirty="0"/>
            </a:br>
            <a:endParaRPr lang="en-US" dirty="0"/>
          </a:p>
        </p:txBody>
      </p:sp>
      <p:sp>
        <p:nvSpPr>
          <p:cNvPr id="4" name="Slide Number Placeholder 3"/>
          <p:cNvSpPr>
            <a:spLocks noGrp="1"/>
          </p:cNvSpPr>
          <p:nvPr>
            <p:ph type="sldNum" sz="quarter" idx="10"/>
          </p:nvPr>
        </p:nvSpPr>
        <p:spPr/>
        <p:txBody>
          <a:bodyPr/>
          <a:lstStyle/>
          <a:p>
            <a:fld id="{BF9C2744-6071-43D3-B396-78537D09FEE0}" type="slidenum">
              <a:rPr lang="en-US" smtClean="0"/>
              <a:t>5</a:t>
            </a:fld>
            <a:endParaRPr lang="en-US"/>
          </a:p>
        </p:txBody>
      </p:sp>
    </p:spTree>
    <p:extLst>
      <p:ext uri="{BB962C8B-B14F-4D97-AF65-F5344CB8AC3E}">
        <p14:creationId xmlns:p14="http://schemas.microsoft.com/office/powerpoint/2010/main" val="1148408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en-US" dirty="0" err="1"/>
              <a:t>Todo</a:t>
            </a:r>
            <a:r>
              <a:rPr lang="he-IL" baseline="0" dirty="0"/>
              <a:t>: לעבור על המאמר של בן גוריון.</a:t>
            </a:r>
          </a:p>
          <a:p>
            <a:pPr algn="r" rtl="1"/>
            <a:r>
              <a:rPr lang="he-IL" sz="1200" dirty="0"/>
              <a:t>בן גוריון: לזכור שהם לא השתמשו בדאטא מוסדר (מחקרית) אלא</a:t>
            </a:r>
            <a:r>
              <a:rPr lang="he-IL" sz="1200" baseline="0" dirty="0"/>
              <a:t> דאטא מפורסם באינטרנט ע"י חברות ייעודיות (וגם הכינו בעצמם).</a:t>
            </a:r>
            <a:br>
              <a:rPr lang="en-US" sz="1200" baseline="0" dirty="0"/>
            </a:br>
            <a:r>
              <a:rPr lang="he-IL" sz="1200" baseline="0" dirty="0"/>
              <a:t>הם בדקו כמה אלגוריתמים עצי החלטה, נאיב-בייס, </a:t>
            </a:r>
            <a:r>
              <a:rPr lang="en-US" sz="1200" baseline="0" dirty="0"/>
              <a:t>RF</a:t>
            </a:r>
            <a:r>
              <a:rPr lang="he-IL" sz="1200" baseline="0" dirty="0"/>
              <a:t>.</a:t>
            </a:r>
            <a:endParaRPr lang="en-US" sz="1200" baseline="0" dirty="0"/>
          </a:p>
          <a:p>
            <a:pPr algn="r" rtl="1"/>
            <a:endParaRPr lang="en-US" sz="1200" baseline="0" dirty="0"/>
          </a:p>
          <a:p>
            <a:pPr algn="r" rtl="1"/>
            <a:r>
              <a:rPr lang="he-IL" sz="1200" baseline="0" dirty="0"/>
              <a:t>דארפא: בשקופית הבאה, כאן רק להגיד שהם עשו </a:t>
            </a:r>
            <a:r>
              <a:rPr lang="en-US" sz="1200" baseline="0" dirty="0"/>
              <a:t>unsupervised</a:t>
            </a:r>
            <a:r>
              <a:rPr lang="he-IL" sz="1200" baseline="0" dirty="0"/>
              <a:t>, ושהם בעצם היחידם שנשארו שאפשר להשוות (השתמשו בדאטאסט שלנו). </a:t>
            </a:r>
            <a:endParaRPr lang="en-US" sz="1200" baseline="0" dirty="0"/>
          </a:p>
        </p:txBody>
      </p:sp>
      <p:sp>
        <p:nvSpPr>
          <p:cNvPr id="4" name="Slide Number Placeholder 3"/>
          <p:cNvSpPr>
            <a:spLocks noGrp="1"/>
          </p:cNvSpPr>
          <p:nvPr>
            <p:ph type="sldNum" sz="quarter" idx="10"/>
          </p:nvPr>
        </p:nvSpPr>
        <p:spPr/>
        <p:txBody>
          <a:bodyPr/>
          <a:lstStyle/>
          <a:p>
            <a:fld id="{BF9C2744-6071-43D3-B396-78537D09FEE0}" type="slidenum">
              <a:rPr lang="en-US" smtClean="0"/>
              <a:t>6</a:t>
            </a:fld>
            <a:endParaRPr lang="en-US"/>
          </a:p>
        </p:txBody>
      </p:sp>
    </p:spTree>
    <p:extLst>
      <p:ext uri="{BB962C8B-B14F-4D97-AF65-F5344CB8AC3E}">
        <p14:creationId xmlns:p14="http://schemas.microsoft.com/office/powerpoint/2010/main" val="6209378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dirty="0"/>
              <a:t>דארפא:</a:t>
            </a:r>
            <a:r>
              <a:rPr lang="he-IL" baseline="0" dirty="0"/>
              <a:t> לציין שהם השתמשו ב</a:t>
            </a:r>
            <a:r>
              <a:rPr lang="en-US" baseline="0" dirty="0"/>
              <a:t>LSTM</a:t>
            </a:r>
            <a:r>
              <a:rPr lang="he-IL" baseline="0" dirty="0"/>
              <a:t>, להסביר את הרעיון המגניב שלהם. לציין שהם נכשלו (</a:t>
            </a:r>
            <a:r>
              <a:rPr lang="en-US" baseline="0" dirty="0"/>
              <a:t>TODO</a:t>
            </a:r>
            <a:r>
              <a:rPr lang="he-IL" baseline="0" dirty="0"/>
              <a:t>: להבין מה האלגוריתם הבסיסי שניצח אותם). להסביר שהם היחידם שאנחנו יכולים להשוות אליהם תוצאות אבל גם זה לא הכי טוב (חלוקת אימון/טסט, רצפים באורך משתנה).</a:t>
            </a:r>
            <a:br>
              <a:rPr lang="en-US" baseline="0" dirty="0"/>
            </a:br>
            <a:endParaRPr lang="en-US" dirty="0"/>
          </a:p>
          <a:p>
            <a:pPr algn="r" rtl="1"/>
            <a:endParaRPr lang="en-US" dirty="0"/>
          </a:p>
        </p:txBody>
      </p:sp>
      <p:sp>
        <p:nvSpPr>
          <p:cNvPr id="4" name="Slide Number Placeholder 3"/>
          <p:cNvSpPr>
            <a:spLocks noGrp="1"/>
          </p:cNvSpPr>
          <p:nvPr>
            <p:ph type="sldNum" sz="quarter" idx="10"/>
          </p:nvPr>
        </p:nvSpPr>
        <p:spPr/>
        <p:txBody>
          <a:bodyPr/>
          <a:lstStyle/>
          <a:p>
            <a:fld id="{BF9C2744-6071-43D3-B396-78537D09FEE0}" type="slidenum">
              <a:rPr lang="en-US" smtClean="0"/>
              <a:t>7</a:t>
            </a:fld>
            <a:endParaRPr lang="en-US"/>
          </a:p>
        </p:txBody>
      </p:sp>
    </p:spTree>
    <p:extLst>
      <p:ext uri="{BB962C8B-B14F-4D97-AF65-F5344CB8AC3E}">
        <p14:creationId xmlns:p14="http://schemas.microsoft.com/office/powerpoint/2010/main" val="39356658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כאן עצרתי</a:t>
            </a:r>
            <a:r>
              <a:rPr lang="he-IL" baseline="0" dirty="0"/>
              <a:t> כרגע. צריך להציג את 2 הגישות שלנו ואת התוצאות שלהם (שני השקפים הבאים, כל אחד פעמיים).</a:t>
            </a:r>
            <a:endParaRPr lang="en-US" dirty="0"/>
          </a:p>
        </p:txBody>
      </p:sp>
      <p:sp>
        <p:nvSpPr>
          <p:cNvPr id="4" name="Slide Number Placeholder 3"/>
          <p:cNvSpPr>
            <a:spLocks noGrp="1"/>
          </p:cNvSpPr>
          <p:nvPr>
            <p:ph type="sldNum" sz="quarter" idx="10"/>
          </p:nvPr>
        </p:nvSpPr>
        <p:spPr/>
        <p:txBody>
          <a:bodyPr/>
          <a:lstStyle/>
          <a:p>
            <a:fld id="{BF9C2744-6071-43D3-B396-78537D09FEE0}" type="slidenum">
              <a:rPr lang="en-US" smtClean="0"/>
              <a:t>8</a:t>
            </a:fld>
            <a:endParaRPr lang="en-US"/>
          </a:p>
        </p:txBody>
      </p:sp>
    </p:spTree>
    <p:extLst>
      <p:ext uri="{BB962C8B-B14F-4D97-AF65-F5344CB8AC3E}">
        <p14:creationId xmlns:p14="http://schemas.microsoft.com/office/powerpoint/2010/main" val="23937422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9C2744-6071-43D3-B396-78537D09FEE0}" type="slidenum">
              <a:rPr lang="en-US" smtClean="0"/>
              <a:t>9</a:t>
            </a:fld>
            <a:endParaRPr lang="en-US"/>
          </a:p>
        </p:txBody>
      </p:sp>
    </p:spTree>
    <p:extLst>
      <p:ext uri="{BB962C8B-B14F-4D97-AF65-F5344CB8AC3E}">
        <p14:creationId xmlns:p14="http://schemas.microsoft.com/office/powerpoint/2010/main" val="18939479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9C2744-6071-43D3-B396-78537D09FEE0}" type="slidenum">
              <a:rPr lang="en-US" smtClean="0"/>
              <a:t>17</a:t>
            </a:fld>
            <a:endParaRPr lang="en-US"/>
          </a:p>
        </p:txBody>
      </p:sp>
    </p:spTree>
    <p:extLst>
      <p:ext uri="{BB962C8B-B14F-4D97-AF65-F5344CB8AC3E}">
        <p14:creationId xmlns:p14="http://schemas.microsoft.com/office/powerpoint/2010/main" val="40869822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4A5CB30-8D57-42D8-A4C6-0B9A8A6069E0}" type="datetime2">
              <a:rPr lang="en-US" smtClean="0"/>
              <a:t>Monday, June 11, 2018</a:t>
            </a:fld>
            <a:endParaRPr lang="he-IL"/>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he-IL"/>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743963A5-983F-4C9F-916D-9E761517F3D1}" type="slidenum">
              <a:rPr lang="he-IL" smtClean="0"/>
              <a:t>‹#›</a:t>
            </a:fld>
            <a:endParaRPr lang="he-IL"/>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6513732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A81C507-2CF1-4D7F-B16D-7A35FD400CE0}" type="datetime2">
              <a:rPr lang="en-US" smtClean="0"/>
              <a:t>Monday, June 11, 2018</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43963A5-983F-4C9F-916D-9E761517F3D1}" type="slidenum">
              <a:rPr lang="he-IL" smtClean="0"/>
              <a:t>‹#›</a:t>
            </a:fld>
            <a:endParaRPr lang="he-IL"/>
          </a:p>
        </p:txBody>
      </p:sp>
    </p:spTree>
    <p:extLst>
      <p:ext uri="{BB962C8B-B14F-4D97-AF65-F5344CB8AC3E}">
        <p14:creationId xmlns:p14="http://schemas.microsoft.com/office/powerpoint/2010/main" val="2122480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126723-2E9A-49EC-BEEE-7679C9342DC8}" type="datetime2">
              <a:rPr lang="en-US" smtClean="0"/>
              <a:t>Monday, June 11, 2018</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43963A5-983F-4C9F-916D-9E761517F3D1}" type="slidenum">
              <a:rPr lang="he-IL" smtClean="0"/>
              <a:t>‹#›</a:t>
            </a:fld>
            <a:endParaRPr lang="he-IL"/>
          </a:p>
        </p:txBody>
      </p:sp>
    </p:spTree>
    <p:extLst>
      <p:ext uri="{BB962C8B-B14F-4D97-AF65-F5344CB8AC3E}">
        <p14:creationId xmlns:p14="http://schemas.microsoft.com/office/powerpoint/2010/main" val="949891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1FBBDB-9DA1-4AA6-A990-B1A599CBC769}" type="datetime2">
              <a:rPr lang="en-US" smtClean="0"/>
              <a:t>Monday, June 11, 2018</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43963A5-983F-4C9F-916D-9E761517F3D1}" type="slidenum">
              <a:rPr lang="he-IL" smtClean="0"/>
              <a:t>‹#›</a:t>
            </a:fld>
            <a:endParaRPr lang="he-IL"/>
          </a:p>
        </p:txBody>
      </p:sp>
    </p:spTree>
    <p:extLst>
      <p:ext uri="{BB962C8B-B14F-4D97-AF65-F5344CB8AC3E}">
        <p14:creationId xmlns:p14="http://schemas.microsoft.com/office/powerpoint/2010/main" val="2823039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F2237CD-6F27-48B2-88A3-38F93CCB552C}" type="datetime2">
              <a:rPr lang="en-US" smtClean="0"/>
              <a:t>Monday, June 11, 2018</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743963A5-983F-4C9F-916D-9E761517F3D1}" type="slidenum">
              <a:rPr lang="he-IL" smtClean="0"/>
              <a:t>‹#›</a:t>
            </a:fld>
            <a:endParaRPr lang="he-IL"/>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846155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28764A-B57B-4275-8CF4-B591228B6455}" type="datetime2">
              <a:rPr lang="en-US" smtClean="0"/>
              <a:t>Monday, June 11, 2018</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743963A5-983F-4C9F-916D-9E761517F3D1}" type="slidenum">
              <a:rPr lang="he-IL" smtClean="0"/>
              <a:t>‹#›</a:t>
            </a:fld>
            <a:endParaRPr lang="he-IL"/>
          </a:p>
        </p:txBody>
      </p:sp>
    </p:spTree>
    <p:extLst>
      <p:ext uri="{BB962C8B-B14F-4D97-AF65-F5344CB8AC3E}">
        <p14:creationId xmlns:p14="http://schemas.microsoft.com/office/powerpoint/2010/main" val="255201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1626F5-8780-47FE-BCA9-8727283A95E8}" type="datetime2">
              <a:rPr lang="en-US" smtClean="0"/>
              <a:t>Monday, June 11, 2018</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743963A5-983F-4C9F-916D-9E761517F3D1}" type="slidenum">
              <a:rPr lang="he-IL" smtClean="0"/>
              <a:t>‹#›</a:t>
            </a:fld>
            <a:endParaRPr lang="he-IL"/>
          </a:p>
        </p:txBody>
      </p:sp>
    </p:spTree>
    <p:extLst>
      <p:ext uri="{BB962C8B-B14F-4D97-AF65-F5344CB8AC3E}">
        <p14:creationId xmlns:p14="http://schemas.microsoft.com/office/powerpoint/2010/main" val="19549659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B489F10-E82B-442D-870E-750CA69A8B85}" type="datetime2">
              <a:rPr lang="en-US" smtClean="0"/>
              <a:t>Monday, June 11, 2018</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743963A5-983F-4C9F-916D-9E761517F3D1}" type="slidenum">
              <a:rPr lang="he-IL" smtClean="0"/>
              <a:t>‹#›</a:t>
            </a:fld>
            <a:endParaRPr lang="he-IL"/>
          </a:p>
        </p:txBody>
      </p:sp>
    </p:spTree>
    <p:extLst>
      <p:ext uri="{BB962C8B-B14F-4D97-AF65-F5344CB8AC3E}">
        <p14:creationId xmlns:p14="http://schemas.microsoft.com/office/powerpoint/2010/main" val="30524205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000AC5-45F7-40BA-B66D-0AEF13BEC408}" type="datetime2">
              <a:rPr lang="en-US" smtClean="0"/>
              <a:t>Monday, June 11, 2018</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743963A5-983F-4C9F-916D-9E761517F3D1}" type="slidenum">
              <a:rPr lang="he-IL" smtClean="0"/>
              <a:t>‹#›</a:t>
            </a:fld>
            <a:endParaRPr lang="he-IL"/>
          </a:p>
        </p:txBody>
      </p:sp>
    </p:spTree>
    <p:extLst>
      <p:ext uri="{BB962C8B-B14F-4D97-AF65-F5344CB8AC3E}">
        <p14:creationId xmlns:p14="http://schemas.microsoft.com/office/powerpoint/2010/main" val="3014525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4F87355-E240-4D4C-A5B8-8DF2F9124D8B}" type="datetime2">
              <a:rPr lang="en-US" smtClean="0"/>
              <a:t>Monday, June 11, 2018</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743963A5-983F-4C9F-916D-9E761517F3D1}" type="slidenum">
              <a:rPr lang="he-IL" smtClean="0"/>
              <a:t>‹#›</a:t>
            </a:fld>
            <a:endParaRPr lang="he-IL"/>
          </a:p>
        </p:txBody>
      </p:sp>
    </p:spTree>
    <p:extLst>
      <p:ext uri="{BB962C8B-B14F-4D97-AF65-F5344CB8AC3E}">
        <p14:creationId xmlns:p14="http://schemas.microsoft.com/office/powerpoint/2010/main" val="2795992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15B6DF0-EEA2-4F35-9B7A-930B53BAF465}" type="datetime2">
              <a:rPr lang="en-US" smtClean="0"/>
              <a:t>Monday, June 11, 2018</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743963A5-983F-4C9F-916D-9E761517F3D1}" type="slidenum">
              <a:rPr lang="he-IL" smtClean="0"/>
              <a:t>‹#›</a:t>
            </a:fld>
            <a:endParaRPr lang="he-IL"/>
          </a:p>
        </p:txBody>
      </p:sp>
    </p:spTree>
    <p:extLst>
      <p:ext uri="{BB962C8B-B14F-4D97-AF65-F5344CB8AC3E}">
        <p14:creationId xmlns:p14="http://schemas.microsoft.com/office/powerpoint/2010/main" val="15716476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8" name="Picture 4" descr="תמונה קשורה"/>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5804806"/>
            <a:ext cx="11292840" cy="105319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6DB94FA5-F1D9-4822-9613-DF9B6940F8D0}" type="datetime2">
              <a:rPr lang="en-US" smtClean="0"/>
              <a:t>Monday, June 11, 2018</a:t>
            </a:fld>
            <a:endParaRPr lang="he-IL"/>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he-IL"/>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743963A5-983F-4C9F-916D-9E761517F3D1}" type="slidenum">
              <a:rPr lang="he-IL" smtClean="0"/>
              <a:t>‹#›</a:t>
            </a:fld>
            <a:endParaRPr lang="he-IL"/>
          </a:p>
        </p:txBody>
      </p:sp>
    </p:spTree>
    <p:extLst>
      <p:ext uri="{BB962C8B-B14F-4D97-AF65-F5344CB8AC3E}">
        <p14:creationId xmlns:p14="http://schemas.microsoft.com/office/powerpoint/2010/main" val="617337675"/>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Lst>
  <p:hf hdr="0" ftr="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5.tiff"/></Relationships>
</file>

<file path=ppt/slides/_rels/slide17.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6.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NIDS++ </a:t>
            </a:r>
            <a:endParaRPr lang="he-IL" dirty="0"/>
          </a:p>
        </p:txBody>
      </p:sp>
      <p:sp>
        <p:nvSpPr>
          <p:cNvPr id="3" name="Subtitle 2"/>
          <p:cNvSpPr>
            <a:spLocks noGrp="1"/>
          </p:cNvSpPr>
          <p:nvPr>
            <p:ph type="subTitle" idx="1"/>
          </p:nvPr>
        </p:nvSpPr>
        <p:spPr/>
        <p:txBody>
          <a:bodyPr>
            <a:normAutofit/>
          </a:bodyPr>
          <a:lstStyle/>
          <a:p>
            <a:endParaRPr lang="en-US" dirty="0"/>
          </a:p>
          <a:p>
            <a:r>
              <a:rPr lang="en-US" dirty="0"/>
              <a:t>June 2018</a:t>
            </a:r>
          </a:p>
          <a:p>
            <a:r>
              <a:rPr lang="en-US" dirty="0" err="1"/>
              <a:t>Zalmanson</a:t>
            </a:r>
            <a:r>
              <a:rPr lang="en-US" dirty="0"/>
              <a:t> Omer &amp; Tiktinsky Aryeh</a:t>
            </a:r>
            <a:endParaRPr lang="he-IL" dirty="0"/>
          </a:p>
        </p:txBody>
      </p:sp>
      <p:pic>
        <p:nvPicPr>
          <p:cNvPr id="4" name="Picture 3"/>
          <p:cNvPicPr>
            <a:picLocks noChangeAspect="1"/>
          </p:cNvPicPr>
          <p:nvPr/>
        </p:nvPicPr>
        <p:blipFill>
          <a:blip r:embed="rId3"/>
          <a:stretch>
            <a:fillRect/>
          </a:stretch>
        </p:blipFill>
        <p:spPr>
          <a:xfrm>
            <a:off x="2370957" y="423093"/>
            <a:ext cx="7200149" cy="3042920"/>
          </a:xfrm>
          <a:prstGeom prst="rect">
            <a:avLst/>
          </a:prstGeom>
          <a:ln>
            <a:noFill/>
          </a:ln>
          <a:effectLst>
            <a:softEdge rad="112500"/>
          </a:effectLst>
        </p:spPr>
      </p:pic>
      <p:sp>
        <p:nvSpPr>
          <p:cNvPr id="6" name="Slide Number Placeholder 5"/>
          <p:cNvSpPr>
            <a:spLocks noGrp="1"/>
          </p:cNvSpPr>
          <p:nvPr>
            <p:ph type="sldNum" sz="quarter" idx="12"/>
          </p:nvPr>
        </p:nvSpPr>
        <p:spPr/>
        <p:txBody>
          <a:bodyPr>
            <a:normAutofit lnSpcReduction="10000"/>
          </a:bodyPr>
          <a:lstStyle/>
          <a:p>
            <a:fld id="{743963A5-983F-4C9F-916D-9E761517F3D1}" type="slidenum">
              <a:rPr lang="he-IL" smtClean="0"/>
              <a:t>1</a:t>
            </a:fld>
            <a:endParaRPr lang="he-IL"/>
          </a:p>
        </p:txBody>
      </p:sp>
    </p:spTree>
    <p:extLst>
      <p:ext uri="{BB962C8B-B14F-4D97-AF65-F5344CB8AC3E}">
        <p14:creationId xmlns:p14="http://schemas.microsoft.com/office/powerpoint/2010/main" val="21247565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1872" y="365760"/>
            <a:ext cx="9692640" cy="1325562"/>
          </a:xfrm>
        </p:spPr>
        <p:txBody>
          <a:bodyPr/>
          <a:lstStyle/>
          <a:p>
            <a:r>
              <a:rPr lang="en-US" dirty="0"/>
              <a:t>Approach II-I</a:t>
            </a:r>
          </a:p>
        </p:txBody>
      </p:sp>
      <p:sp>
        <p:nvSpPr>
          <p:cNvPr id="3" name="Content Placeholder 2"/>
          <p:cNvSpPr>
            <a:spLocks noGrp="1"/>
          </p:cNvSpPr>
          <p:nvPr>
            <p:ph idx="1"/>
          </p:nvPr>
        </p:nvSpPr>
        <p:spPr>
          <a:xfrm>
            <a:off x="1261872" y="1828800"/>
            <a:ext cx="8595360" cy="4351337"/>
          </a:xfrm>
        </p:spPr>
        <p:txBody>
          <a:bodyPr/>
          <a:lstStyle/>
          <a:p>
            <a:r>
              <a:rPr lang="en-US" dirty="0"/>
              <a:t>Combining supervised and unsupervised approaches</a:t>
            </a:r>
          </a:p>
          <a:p>
            <a:r>
              <a:rPr lang="en-US" dirty="0"/>
              <a:t>Three experiments (features added to the supervised model) – </a:t>
            </a:r>
          </a:p>
          <a:p>
            <a:pPr lvl="1"/>
            <a:r>
              <a:rPr lang="en-US" dirty="0"/>
              <a:t>Naïve Approach - Add Z score from BENIGN population distribution</a:t>
            </a:r>
          </a:p>
          <a:p>
            <a:pPr lvl="2"/>
            <a:r>
              <a:rPr lang="en-US" dirty="0"/>
              <a:t>Identify 15 key features that change their distribution during attack</a:t>
            </a:r>
          </a:p>
          <a:p>
            <a:pPr lvl="2"/>
            <a:r>
              <a:rPr lang="en-US" dirty="0"/>
              <a:t>Calculate Mean and STD for each of those features, in BENIGN population</a:t>
            </a:r>
          </a:p>
          <a:p>
            <a:pPr lvl="2"/>
            <a:r>
              <a:rPr lang="en-US" dirty="0"/>
              <a:t>For each sample in data calculate Z score using pre-calculated Mean and STD (Adding 15 new features to your dataset)</a:t>
            </a:r>
          </a:p>
          <a:p>
            <a:pPr lvl="2"/>
            <a:r>
              <a:rPr lang="en-US" dirty="0"/>
              <a:t>Run LSTM using the new dataset</a:t>
            </a:r>
          </a:p>
        </p:txBody>
      </p:sp>
      <p:sp>
        <p:nvSpPr>
          <p:cNvPr id="5" name="Slide Number Placeholder 4"/>
          <p:cNvSpPr>
            <a:spLocks noGrp="1"/>
          </p:cNvSpPr>
          <p:nvPr>
            <p:ph type="sldNum" sz="quarter" idx="12"/>
          </p:nvPr>
        </p:nvSpPr>
        <p:spPr>
          <a:xfrm>
            <a:off x="11292840" y="6172200"/>
            <a:ext cx="914400" cy="593725"/>
          </a:xfrm>
        </p:spPr>
        <p:txBody>
          <a:bodyPr>
            <a:normAutofit lnSpcReduction="10000"/>
          </a:bodyPr>
          <a:lstStyle/>
          <a:p>
            <a:fld id="{743963A5-983F-4C9F-916D-9E761517F3D1}" type="slidenum">
              <a:rPr lang="he-IL" smtClean="0"/>
              <a:t>10</a:t>
            </a:fld>
            <a:endParaRPr lang="he-IL"/>
          </a:p>
        </p:txBody>
      </p:sp>
      <p:pic>
        <p:nvPicPr>
          <p:cNvPr id="7" name="Picture 6">
            <a:extLst>
              <a:ext uri="{FF2B5EF4-FFF2-40B4-BE49-F238E27FC236}">
                <a16:creationId xmlns:a16="http://schemas.microsoft.com/office/drawing/2014/main" id="{5D9DE5AE-B518-3748-88A7-9DEB7493EC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61712" y="3729037"/>
            <a:ext cx="5892800" cy="2451100"/>
          </a:xfrm>
          <a:prstGeom prst="rect">
            <a:avLst/>
          </a:prstGeom>
        </p:spPr>
      </p:pic>
      <p:cxnSp>
        <p:nvCxnSpPr>
          <p:cNvPr id="9" name="Straight Arrow Connector 8">
            <a:extLst>
              <a:ext uri="{FF2B5EF4-FFF2-40B4-BE49-F238E27FC236}">
                <a16:creationId xmlns:a16="http://schemas.microsoft.com/office/drawing/2014/main" id="{F3BB7E0E-2410-9943-9C29-82C90C7979C9}"/>
              </a:ext>
            </a:extLst>
          </p:cNvPr>
          <p:cNvCxnSpPr/>
          <p:nvPr/>
        </p:nvCxnSpPr>
        <p:spPr>
          <a:xfrm flipH="1">
            <a:off x="9857232" y="2844800"/>
            <a:ext cx="447911" cy="13353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D209E6B-F8A4-3A4D-9347-93EB335634E8}"/>
              </a:ext>
            </a:extLst>
          </p:cNvPr>
          <p:cNvSpPr txBox="1"/>
          <p:nvPr/>
        </p:nvSpPr>
        <p:spPr>
          <a:xfrm>
            <a:off x="8818444" y="2321580"/>
            <a:ext cx="2525486" cy="523220"/>
          </a:xfrm>
          <a:prstGeom prst="rect">
            <a:avLst/>
          </a:prstGeom>
          <a:noFill/>
        </p:spPr>
        <p:txBody>
          <a:bodyPr wrap="square" rtlCol="0">
            <a:spAutoFit/>
          </a:bodyPr>
          <a:lstStyle/>
          <a:p>
            <a:pPr marL="0" algn="ctr" defTabSz="914400" rtl="1" eaLnBrk="1" latinLnBrk="0" hangingPunct="1"/>
            <a:r>
              <a:rPr lang="en-US" sz="1400" b="1" dirty="0"/>
              <a:t>Attack distribution </a:t>
            </a:r>
            <a:r>
              <a:rPr lang="en-US" sz="1400" dirty="0"/>
              <a:t>for Max Packet Length</a:t>
            </a:r>
          </a:p>
        </p:txBody>
      </p:sp>
      <p:cxnSp>
        <p:nvCxnSpPr>
          <p:cNvPr id="13" name="Straight Arrow Connector 12">
            <a:extLst>
              <a:ext uri="{FF2B5EF4-FFF2-40B4-BE49-F238E27FC236}">
                <a16:creationId xmlns:a16="http://schemas.microsoft.com/office/drawing/2014/main" id="{02B50A51-1047-004E-978C-3077FDD1D6DF}"/>
              </a:ext>
            </a:extLst>
          </p:cNvPr>
          <p:cNvCxnSpPr/>
          <p:nvPr/>
        </p:nvCxnSpPr>
        <p:spPr>
          <a:xfrm>
            <a:off x="3265714" y="5138057"/>
            <a:ext cx="15530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5FEC8AF-A335-CC46-B4D7-25CA41DE5A98}"/>
              </a:ext>
            </a:extLst>
          </p:cNvPr>
          <p:cNvSpPr txBox="1"/>
          <p:nvPr/>
        </p:nvSpPr>
        <p:spPr>
          <a:xfrm>
            <a:off x="740228" y="4876447"/>
            <a:ext cx="2525486" cy="523220"/>
          </a:xfrm>
          <a:prstGeom prst="rect">
            <a:avLst/>
          </a:prstGeom>
          <a:noFill/>
        </p:spPr>
        <p:txBody>
          <a:bodyPr wrap="square" rtlCol="0">
            <a:spAutoFit/>
          </a:bodyPr>
          <a:lstStyle/>
          <a:p>
            <a:pPr marL="0" algn="ctr" defTabSz="914400" rtl="1" eaLnBrk="1" latinLnBrk="0" hangingPunct="1"/>
            <a:r>
              <a:rPr lang="en-US" sz="1400" b="1" dirty="0"/>
              <a:t>BENIGN distribution </a:t>
            </a:r>
            <a:r>
              <a:rPr lang="en-US" sz="1400" dirty="0"/>
              <a:t>for Max Packet Length</a:t>
            </a:r>
          </a:p>
        </p:txBody>
      </p:sp>
      <p:pic>
        <p:nvPicPr>
          <p:cNvPr id="16" name="Picture 15">
            <a:extLst>
              <a:ext uri="{FF2B5EF4-FFF2-40B4-BE49-F238E27FC236}">
                <a16:creationId xmlns:a16="http://schemas.microsoft.com/office/drawing/2014/main" id="{A9A1CAAB-685C-CD46-AD7E-282E32646EC3}"/>
              </a:ext>
            </a:extLst>
          </p:cNvPr>
          <p:cNvPicPr>
            <a:picLocks noChangeAspect="1"/>
          </p:cNvPicPr>
          <p:nvPr/>
        </p:nvPicPr>
        <p:blipFill>
          <a:blip r:embed="rId3"/>
          <a:stretch>
            <a:fillRect/>
          </a:stretch>
        </p:blipFill>
        <p:spPr>
          <a:xfrm>
            <a:off x="223085" y="2844800"/>
            <a:ext cx="1349581" cy="989693"/>
          </a:xfrm>
          <a:prstGeom prst="rect">
            <a:avLst/>
          </a:prstGeom>
        </p:spPr>
      </p:pic>
    </p:spTree>
    <p:extLst>
      <p:ext uri="{BB962C8B-B14F-4D97-AF65-F5344CB8AC3E}">
        <p14:creationId xmlns:p14="http://schemas.microsoft.com/office/powerpoint/2010/main" val="2645176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CE0F70-64E6-A149-B286-FB44007B463B}"/>
              </a:ext>
            </a:extLst>
          </p:cNvPr>
          <p:cNvSpPr>
            <a:spLocks noGrp="1"/>
          </p:cNvSpPr>
          <p:nvPr>
            <p:ph type="title"/>
          </p:nvPr>
        </p:nvSpPr>
        <p:spPr/>
        <p:txBody>
          <a:bodyPr/>
          <a:lstStyle/>
          <a:p>
            <a:r>
              <a:rPr lang="en-US" dirty="0"/>
              <a:t>Approach II-I</a:t>
            </a:r>
          </a:p>
        </p:txBody>
      </p:sp>
      <p:sp>
        <p:nvSpPr>
          <p:cNvPr id="3" name="Content Placeholder 2">
            <a:extLst>
              <a:ext uri="{FF2B5EF4-FFF2-40B4-BE49-F238E27FC236}">
                <a16:creationId xmlns:a16="http://schemas.microsoft.com/office/drawing/2014/main" id="{05711166-38B5-014C-9C94-C0D8466FBCBC}"/>
              </a:ext>
            </a:extLst>
          </p:cNvPr>
          <p:cNvSpPr>
            <a:spLocks noGrp="1"/>
          </p:cNvSpPr>
          <p:nvPr>
            <p:ph idx="1"/>
          </p:nvPr>
        </p:nvSpPr>
        <p:spPr/>
        <p:txBody>
          <a:bodyPr/>
          <a:lstStyle/>
          <a:p>
            <a:r>
              <a:rPr lang="en-US" dirty="0"/>
              <a:t>Slight improvement</a:t>
            </a:r>
          </a:p>
        </p:txBody>
      </p:sp>
      <p:sp>
        <p:nvSpPr>
          <p:cNvPr id="4" name="Date Placeholder 3">
            <a:extLst>
              <a:ext uri="{FF2B5EF4-FFF2-40B4-BE49-F238E27FC236}">
                <a16:creationId xmlns:a16="http://schemas.microsoft.com/office/drawing/2014/main" id="{A5B67E72-6204-7E44-9D91-B1B923F97676}"/>
              </a:ext>
            </a:extLst>
          </p:cNvPr>
          <p:cNvSpPr>
            <a:spLocks noGrp="1"/>
          </p:cNvSpPr>
          <p:nvPr>
            <p:ph type="dt" sz="half" idx="10"/>
          </p:nvPr>
        </p:nvSpPr>
        <p:spPr/>
        <p:txBody>
          <a:bodyPr/>
          <a:lstStyle/>
          <a:p>
            <a:fld id="{1C1FBBDB-9DA1-4AA6-A990-B1A599CBC769}" type="datetime2">
              <a:rPr lang="en-US" smtClean="0"/>
              <a:t>Monday, June 11, 2018</a:t>
            </a:fld>
            <a:endParaRPr lang="he-IL"/>
          </a:p>
        </p:txBody>
      </p:sp>
      <p:sp>
        <p:nvSpPr>
          <p:cNvPr id="5" name="Slide Number Placeholder 4">
            <a:extLst>
              <a:ext uri="{FF2B5EF4-FFF2-40B4-BE49-F238E27FC236}">
                <a16:creationId xmlns:a16="http://schemas.microsoft.com/office/drawing/2014/main" id="{16FA70EF-37B5-434E-AC84-EF5D1D574678}"/>
              </a:ext>
            </a:extLst>
          </p:cNvPr>
          <p:cNvSpPr>
            <a:spLocks noGrp="1"/>
          </p:cNvSpPr>
          <p:nvPr>
            <p:ph type="sldNum" sz="quarter" idx="12"/>
          </p:nvPr>
        </p:nvSpPr>
        <p:spPr/>
        <p:txBody>
          <a:bodyPr>
            <a:normAutofit lnSpcReduction="10000"/>
          </a:bodyPr>
          <a:lstStyle/>
          <a:p>
            <a:fld id="{743963A5-983F-4C9F-916D-9E761517F3D1}" type="slidenum">
              <a:rPr lang="he-IL" smtClean="0"/>
              <a:t>11</a:t>
            </a:fld>
            <a:endParaRPr lang="he-IL"/>
          </a:p>
        </p:txBody>
      </p:sp>
      <p:pic>
        <p:nvPicPr>
          <p:cNvPr id="6" name="Picture 5">
            <a:extLst>
              <a:ext uri="{FF2B5EF4-FFF2-40B4-BE49-F238E27FC236}">
                <a16:creationId xmlns:a16="http://schemas.microsoft.com/office/drawing/2014/main" id="{A5DF0B06-172C-894B-AB4F-B68FE220628D}"/>
              </a:ext>
            </a:extLst>
          </p:cNvPr>
          <p:cNvPicPr>
            <a:picLocks noChangeAspect="1"/>
          </p:cNvPicPr>
          <p:nvPr/>
        </p:nvPicPr>
        <p:blipFill>
          <a:blip r:embed="rId2"/>
          <a:stretch>
            <a:fillRect/>
          </a:stretch>
        </p:blipFill>
        <p:spPr>
          <a:xfrm>
            <a:off x="243115" y="2801368"/>
            <a:ext cx="4474028" cy="1203100"/>
          </a:xfrm>
          <a:prstGeom prst="rect">
            <a:avLst/>
          </a:prstGeom>
        </p:spPr>
      </p:pic>
      <p:pic>
        <p:nvPicPr>
          <p:cNvPr id="7" name="Picture 6">
            <a:extLst>
              <a:ext uri="{FF2B5EF4-FFF2-40B4-BE49-F238E27FC236}">
                <a16:creationId xmlns:a16="http://schemas.microsoft.com/office/drawing/2014/main" id="{CE4DFD59-80FD-444C-9744-9FB424A2F62A}"/>
              </a:ext>
            </a:extLst>
          </p:cNvPr>
          <p:cNvPicPr>
            <a:picLocks noChangeAspect="1"/>
          </p:cNvPicPr>
          <p:nvPr/>
        </p:nvPicPr>
        <p:blipFill rotWithShape="1">
          <a:blip r:embed="rId3"/>
          <a:srcRect t="23098" r="36700"/>
          <a:stretch/>
        </p:blipFill>
        <p:spPr>
          <a:xfrm>
            <a:off x="5588581" y="2801368"/>
            <a:ext cx="4513362" cy="1177700"/>
          </a:xfrm>
          <a:prstGeom prst="rect">
            <a:avLst/>
          </a:prstGeom>
        </p:spPr>
      </p:pic>
      <p:cxnSp>
        <p:nvCxnSpPr>
          <p:cNvPr id="9" name="Straight Arrow Connector 8">
            <a:extLst>
              <a:ext uri="{FF2B5EF4-FFF2-40B4-BE49-F238E27FC236}">
                <a16:creationId xmlns:a16="http://schemas.microsoft.com/office/drawing/2014/main" id="{0BF049DA-F9D4-8042-AA18-C28EA4332C51}"/>
              </a:ext>
            </a:extLst>
          </p:cNvPr>
          <p:cNvCxnSpPr>
            <a:stCxn id="6" idx="3"/>
          </p:cNvCxnSpPr>
          <p:nvPr/>
        </p:nvCxnSpPr>
        <p:spPr>
          <a:xfrm flipV="1">
            <a:off x="4717143" y="3381829"/>
            <a:ext cx="1524000" cy="210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93D50A50-EB9A-5A4C-9F28-DD1492436AA5}"/>
              </a:ext>
            </a:extLst>
          </p:cNvPr>
          <p:cNvSpPr txBox="1"/>
          <p:nvPr/>
        </p:nvSpPr>
        <p:spPr>
          <a:xfrm>
            <a:off x="1487714" y="2395990"/>
            <a:ext cx="3991429" cy="307777"/>
          </a:xfrm>
          <a:prstGeom prst="rect">
            <a:avLst/>
          </a:prstGeom>
          <a:noFill/>
        </p:spPr>
        <p:txBody>
          <a:bodyPr wrap="square" rtlCol="0">
            <a:spAutoFit/>
          </a:bodyPr>
          <a:lstStyle/>
          <a:p>
            <a:r>
              <a:rPr lang="en-US" sz="1400" dirty="0"/>
              <a:t>LSTM 4 timesteps baseline</a:t>
            </a:r>
          </a:p>
        </p:txBody>
      </p:sp>
      <p:sp>
        <p:nvSpPr>
          <p:cNvPr id="11" name="TextBox 10">
            <a:extLst>
              <a:ext uri="{FF2B5EF4-FFF2-40B4-BE49-F238E27FC236}">
                <a16:creationId xmlns:a16="http://schemas.microsoft.com/office/drawing/2014/main" id="{D1A2126F-2A5C-944A-96C4-F5605C92C7C1}"/>
              </a:ext>
            </a:extLst>
          </p:cNvPr>
          <p:cNvSpPr txBox="1"/>
          <p:nvPr/>
        </p:nvSpPr>
        <p:spPr>
          <a:xfrm>
            <a:off x="6386285" y="2395990"/>
            <a:ext cx="3991429" cy="307777"/>
          </a:xfrm>
          <a:prstGeom prst="rect">
            <a:avLst/>
          </a:prstGeom>
          <a:noFill/>
        </p:spPr>
        <p:txBody>
          <a:bodyPr wrap="square" rtlCol="0">
            <a:spAutoFit/>
          </a:bodyPr>
          <a:lstStyle/>
          <a:p>
            <a:r>
              <a:rPr lang="en-US" sz="1400" dirty="0"/>
              <a:t>LSTM 4 timesteps + Approach II-I</a:t>
            </a:r>
          </a:p>
        </p:txBody>
      </p:sp>
    </p:spTree>
    <p:extLst>
      <p:ext uri="{BB962C8B-B14F-4D97-AF65-F5344CB8AC3E}">
        <p14:creationId xmlns:p14="http://schemas.microsoft.com/office/powerpoint/2010/main" val="2391250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 II-II</a:t>
            </a:r>
          </a:p>
        </p:txBody>
      </p:sp>
      <p:sp>
        <p:nvSpPr>
          <p:cNvPr id="3" name="Content Placeholder 2"/>
          <p:cNvSpPr>
            <a:spLocks noGrp="1"/>
          </p:cNvSpPr>
          <p:nvPr>
            <p:ph idx="1"/>
          </p:nvPr>
        </p:nvSpPr>
        <p:spPr/>
        <p:txBody>
          <a:bodyPr/>
          <a:lstStyle/>
          <a:p>
            <a:r>
              <a:rPr lang="en-US" dirty="0"/>
              <a:t>Calculate </a:t>
            </a:r>
            <a:r>
              <a:rPr lang="en-US" dirty="0" err="1"/>
              <a:t>Kullback</a:t>
            </a:r>
            <a:r>
              <a:rPr lang="en-US" dirty="0"/>
              <a:t>–</a:t>
            </a:r>
            <a:r>
              <a:rPr lang="en-US" dirty="0" err="1"/>
              <a:t>Leibler</a:t>
            </a:r>
            <a:r>
              <a:rPr lang="en-US" dirty="0"/>
              <a:t> divergence from BENIGN distribution, to current sliding window distribution, for each feature</a:t>
            </a:r>
          </a:p>
          <a:p>
            <a:r>
              <a:rPr lang="en-US" dirty="0"/>
              <a:t>A more “sophisticated” approach for detecting changes in distribution</a:t>
            </a:r>
          </a:p>
          <a:p>
            <a:r>
              <a:rPr lang="en-US" dirty="0"/>
              <a:t>Considering recent history for distribution changes detection</a:t>
            </a:r>
          </a:p>
          <a:p>
            <a:r>
              <a:rPr lang="en-US" dirty="0"/>
              <a:t>The idea – </a:t>
            </a:r>
          </a:p>
          <a:p>
            <a:pPr lvl="1"/>
            <a:r>
              <a:rPr lang="en-US" dirty="0"/>
              <a:t>Create normalized histogram (distributions) for each feature, on the BENIGN data</a:t>
            </a:r>
          </a:p>
          <a:p>
            <a:pPr lvl="1"/>
            <a:r>
              <a:rPr lang="en-US" dirty="0"/>
              <a:t>For each sliding window of size 50, create histogram for each feature</a:t>
            </a:r>
          </a:p>
          <a:p>
            <a:pPr lvl="1"/>
            <a:r>
              <a:rPr lang="en-US" dirty="0"/>
              <a:t>Calculate </a:t>
            </a:r>
            <a:r>
              <a:rPr lang="en-US" dirty="0" err="1"/>
              <a:t>Dkl</a:t>
            </a:r>
            <a:r>
              <a:rPr lang="en-US" dirty="0"/>
              <a:t> from current histogram to BENIGN histogram, for each feature</a:t>
            </a:r>
          </a:p>
          <a:p>
            <a:endParaRPr lang="en-US" dirty="0"/>
          </a:p>
        </p:txBody>
      </p:sp>
      <p:sp>
        <p:nvSpPr>
          <p:cNvPr id="5" name="Slide Number Placeholder 4"/>
          <p:cNvSpPr>
            <a:spLocks noGrp="1"/>
          </p:cNvSpPr>
          <p:nvPr>
            <p:ph type="sldNum" sz="quarter" idx="12"/>
          </p:nvPr>
        </p:nvSpPr>
        <p:spPr/>
        <p:txBody>
          <a:bodyPr>
            <a:normAutofit lnSpcReduction="10000"/>
          </a:bodyPr>
          <a:lstStyle/>
          <a:p>
            <a:fld id="{743963A5-983F-4C9F-916D-9E761517F3D1}" type="slidenum">
              <a:rPr lang="he-IL" smtClean="0"/>
              <a:t>12</a:t>
            </a:fld>
            <a:endParaRPr lang="he-IL"/>
          </a:p>
        </p:txBody>
      </p:sp>
      <p:pic>
        <p:nvPicPr>
          <p:cNvPr id="6" name="Picture 5">
            <a:extLst>
              <a:ext uri="{FF2B5EF4-FFF2-40B4-BE49-F238E27FC236}">
                <a16:creationId xmlns:a16="http://schemas.microsoft.com/office/drawing/2014/main" id="{A31EC97D-07F6-D34C-8AEC-135CE02143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8192" y="4910409"/>
            <a:ext cx="4781320" cy="1269728"/>
          </a:xfrm>
          <a:prstGeom prst="rect">
            <a:avLst/>
          </a:prstGeom>
        </p:spPr>
      </p:pic>
      <p:pic>
        <p:nvPicPr>
          <p:cNvPr id="7" name="Picture 6">
            <a:extLst>
              <a:ext uri="{FF2B5EF4-FFF2-40B4-BE49-F238E27FC236}">
                <a16:creationId xmlns:a16="http://schemas.microsoft.com/office/drawing/2014/main" id="{951558ED-32A9-6D47-A4A6-531E41CB6641}"/>
              </a:ext>
            </a:extLst>
          </p:cNvPr>
          <p:cNvPicPr>
            <a:picLocks noChangeAspect="1"/>
          </p:cNvPicPr>
          <p:nvPr/>
        </p:nvPicPr>
        <p:blipFill>
          <a:blip r:embed="rId3"/>
          <a:stretch>
            <a:fillRect/>
          </a:stretch>
        </p:blipFill>
        <p:spPr>
          <a:xfrm>
            <a:off x="229592" y="4943723"/>
            <a:ext cx="4474028" cy="1203100"/>
          </a:xfrm>
          <a:prstGeom prst="rect">
            <a:avLst/>
          </a:prstGeom>
        </p:spPr>
      </p:pic>
      <p:cxnSp>
        <p:nvCxnSpPr>
          <p:cNvPr id="9" name="Straight Arrow Connector 8">
            <a:extLst>
              <a:ext uri="{FF2B5EF4-FFF2-40B4-BE49-F238E27FC236}">
                <a16:creationId xmlns:a16="http://schemas.microsoft.com/office/drawing/2014/main" id="{35169160-88BD-9A47-97FA-0F7418FB84DB}"/>
              </a:ext>
            </a:extLst>
          </p:cNvPr>
          <p:cNvCxnSpPr>
            <a:stCxn id="7" idx="3"/>
          </p:cNvCxnSpPr>
          <p:nvPr/>
        </p:nvCxnSpPr>
        <p:spPr>
          <a:xfrm>
            <a:off x="4703620" y="5545273"/>
            <a:ext cx="159558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6390D782-BD68-024A-84C1-CF21C38322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2595" y="1161298"/>
            <a:ext cx="2542892" cy="598763"/>
          </a:xfrm>
          <a:prstGeom prst="rect">
            <a:avLst/>
          </a:prstGeom>
        </p:spPr>
      </p:pic>
    </p:spTree>
    <p:extLst>
      <p:ext uri="{BB962C8B-B14F-4D97-AF65-F5344CB8AC3E}">
        <p14:creationId xmlns:p14="http://schemas.microsoft.com/office/powerpoint/2010/main" val="3784194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27EC8-0ACC-164C-B1A5-C6D016ACB7D3}"/>
              </a:ext>
            </a:extLst>
          </p:cNvPr>
          <p:cNvSpPr>
            <a:spLocks noGrp="1"/>
          </p:cNvSpPr>
          <p:nvPr>
            <p:ph type="title"/>
          </p:nvPr>
        </p:nvSpPr>
        <p:spPr/>
        <p:txBody>
          <a:bodyPr/>
          <a:lstStyle/>
          <a:p>
            <a:pPr algn="ctr" defTabSz="914400" rtl="1" eaLnBrk="1" latinLnBrk="0" hangingPunct="1">
              <a:lnSpc>
                <a:spcPct val="90000"/>
              </a:lnSpc>
              <a:spcBef>
                <a:spcPct val="0"/>
              </a:spcBef>
              <a:buNone/>
            </a:pPr>
            <a:r>
              <a:rPr lang="en-US" dirty="0"/>
              <a:t>Looking at window distributions -motivation</a:t>
            </a:r>
          </a:p>
        </p:txBody>
      </p:sp>
      <p:sp>
        <p:nvSpPr>
          <p:cNvPr id="4" name="Date Placeholder 3">
            <a:extLst>
              <a:ext uri="{FF2B5EF4-FFF2-40B4-BE49-F238E27FC236}">
                <a16:creationId xmlns:a16="http://schemas.microsoft.com/office/drawing/2014/main" id="{66506408-C604-C44C-8A78-C3A049BCB98D}"/>
              </a:ext>
            </a:extLst>
          </p:cNvPr>
          <p:cNvSpPr>
            <a:spLocks noGrp="1"/>
          </p:cNvSpPr>
          <p:nvPr>
            <p:ph type="dt" sz="half" idx="10"/>
          </p:nvPr>
        </p:nvSpPr>
        <p:spPr/>
        <p:txBody>
          <a:bodyPr/>
          <a:lstStyle/>
          <a:p>
            <a:fld id="{1C1FBBDB-9DA1-4AA6-A990-B1A599CBC769}" type="datetime2">
              <a:rPr lang="en-US" smtClean="0"/>
              <a:t>Monday, June 11, 2018</a:t>
            </a:fld>
            <a:endParaRPr lang="he-IL"/>
          </a:p>
        </p:txBody>
      </p:sp>
      <p:sp>
        <p:nvSpPr>
          <p:cNvPr id="5" name="Slide Number Placeholder 4">
            <a:extLst>
              <a:ext uri="{FF2B5EF4-FFF2-40B4-BE49-F238E27FC236}">
                <a16:creationId xmlns:a16="http://schemas.microsoft.com/office/drawing/2014/main" id="{AFA4A495-C7BA-D649-B365-F18B8EFB5440}"/>
              </a:ext>
            </a:extLst>
          </p:cNvPr>
          <p:cNvSpPr>
            <a:spLocks noGrp="1"/>
          </p:cNvSpPr>
          <p:nvPr>
            <p:ph type="sldNum" sz="quarter" idx="12"/>
          </p:nvPr>
        </p:nvSpPr>
        <p:spPr/>
        <p:txBody>
          <a:bodyPr>
            <a:normAutofit lnSpcReduction="10000"/>
          </a:bodyPr>
          <a:lstStyle/>
          <a:p>
            <a:fld id="{743963A5-983F-4C9F-916D-9E761517F3D1}" type="slidenum">
              <a:rPr lang="he-IL" smtClean="0"/>
              <a:t>13</a:t>
            </a:fld>
            <a:endParaRPr lang="he-IL"/>
          </a:p>
        </p:txBody>
      </p:sp>
      <p:sp>
        <p:nvSpPr>
          <p:cNvPr id="7" name="TextBox 6">
            <a:extLst>
              <a:ext uri="{FF2B5EF4-FFF2-40B4-BE49-F238E27FC236}">
                <a16:creationId xmlns:a16="http://schemas.microsoft.com/office/drawing/2014/main" id="{48188158-53E3-1C42-8DF8-3B941899247D}"/>
              </a:ext>
            </a:extLst>
          </p:cNvPr>
          <p:cNvSpPr txBox="1"/>
          <p:nvPr/>
        </p:nvSpPr>
        <p:spPr>
          <a:xfrm>
            <a:off x="923544" y="1810433"/>
            <a:ext cx="10030968" cy="646331"/>
          </a:xfrm>
          <a:prstGeom prst="rect">
            <a:avLst/>
          </a:prstGeom>
          <a:noFill/>
        </p:spPr>
        <p:txBody>
          <a:bodyPr wrap="square" rtlCol="0">
            <a:spAutoFit/>
          </a:bodyPr>
          <a:lstStyle/>
          <a:p>
            <a:pPr marL="285750" indent="-285750">
              <a:buFont typeface="Arial" panose="020B0604020202020204" pitchFamily="34" charset="0"/>
              <a:buChar char="•"/>
            </a:pPr>
            <a:r>
              <a:rPr lang="en-US" dirty="0"/>
              <a:t>Using t-</a:t>
            </a:r>
            <a:r>
              <a:rPr lang="en-US" dirty="0" err="1"/>
              <a:t>sne</a:t>
            </a:r>
            <a:r>
              <a:rPr lang="en-US" dirty="0"/>
              <a:t> for plotting the data</a:t>
            </a:r>
          </a:p>
          <a:p>
            <a:pPr marL="285750" indent="-285750">
              <a:buFont typeface="Arial" panose="020B0604020202020204" pitchFamily="34" charset="0"/>
              <a:buChar char="•"/>
            </a:pPr>
            <a:r>
              <a:rPr lang="en-US" dirty="0"/>
              <a:t>Many small clusters scattered</a:t>
            </a:r>
          </a:p>
        </p:txBody>
      </p:sp>
      <p:pic>
        <p:nvPicPr>
          <p:cNvPr id="8" name="Picture 7">
            <a:extLst>
              <a:ext uri="{FF2B5EF4-FFF2-40B4-BE49-F238E27FC236}">
                <a16:creationId xmlns:a16="http://schemas.microsoft.com/office/drawing/2014/main" id="{58B72DB2-82BA-A949-A7E8-6EA0734E3526}"/>
              </a:ext>
            </a:extLst>
          </p:cNvPr>
          <p:cNvPicPr>
            <a:picLocks noChangeAspect="1"/>
          </p:cNvPicPr>
          <p:nvPr/>
        </p:nvPicPr>
        <p:blipFill>
          <a:blip r:embed="rId2"/>
          <a:stretch>
            <a:fillRect/>
          </a:stretch>
        </p:blipFill>
        <p:spPr>
          <a:xfrm>
            <a:off x="1261872" y="3400427"/>
            <a:ext cx="2537880" cy="1797665"/>
          </a:xfrm>
          <a:prstGeom prst="rect">
            <a:avLst/>
          </a:prstGeom>
        </p:spPr>
      </p:pic>
      <p:pic>
        <p:nvPicPr>
          <p:cNvPr id="11" name="Content Placeholder 10">
            <a:extLst>
              <a:ext uri="{FF2B5EF4-FFF2-40B4-BE49-F238E27FC236}">
                <a16:creationId xmlns:a16="http://schemas.microsoft.com/office/drawing/2014/main" id="{AD1A468A-740B-4840-B0CB-33911E6A4C1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02630" y="1538514"/>
            <a:ext cx="6251884" cy="4633686"/>
          </a:xfrm>
        </p:spPr>
      </p:pic>
    </p:spTree>
    <p:extLst>
      <p:ext uri="{BB962C8B-B14F-4D97-AF65-F5344CB8AC3E}">
        <p14:creationId xmlns:p14="http://schemas.microsoft.com/office/powerpoint/2010/main" val="3518189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15">
            <a:extLst>
              <a:ext uri="{FF2B5EF4-FFF2-40B4-BE49-F238E27FC236}">
                <a16:creationId xmlns:a16="http://schemas.microsoft.com/office/drawing/2014/main" id="{8AE263AB-C231-A543-BD6F-B3A3ED305B9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2063" y="2192557"/>
            <a:ext cx="8594725" cy="3623824"/>
          </a:xfrm>
        </p:spPr>
      </p:pic>
      <p:sp>
        <p:nvSpPr>
          <p:cNvPr id="4" name="Date Placeholder 3">
            <a:extLst>
              <a:ext uri="{FF2B5EF4-FFF2-40B4-BE49-F238E27FC236}">
                <a16:creationId xmlns:a16="http://schemas.microsoft.com/office/drawing/2014/main" id="{2C05631D-CE94-3F4B-B66D-8B5E73BC469D}"/>
              </a:ext>
            </a:extLst>
          </p:cNvPr>
          <p:cNvSpPr>
            <a:spLocks noGrp="1"/>
          </p:cNvSpPr>
          <p:nvPr>
            <p:ph type="dt" sz="half" idx="10"/>
          </p:nvPr>
        </p:nvSpPr>
        <p:spPr/>
        <p:txBody>
          <a:bodyPr/>
          <a:lstStyle/>
          <a:p>
            <a:fld id="{1C1FBBDB-9DA1-4AA6-A990-B1A599CBC769}" type="datetime2">
              <a:rPr lang="en-US" smtClean="0"/>
              <a:t>Monday, June 11, 2018</a:t>
            </a:fld>
            <a:endParaRPr lang="he-IL"/>
          </a:p>
        </p:txBody>
      </p:sp>
      <p:sp>
        <p:nvSpPr>
          <p:cNvPr id="5" name="Slide Number Placeholder 4">
            <a:extLst>
              <a:ext uri="{FF2B5EF4-FFF2-40B4-BE49-F238E27FC236}">
                <a16:creationId xmlns:a16="http://schemas.microsoft.com/office/drawing/2014/main" id="{D121F697-77CB-D74F-9534-FFEAF27AB18F}"/>
              </a:ext>
            </a:extLst>
          </p:cNvPr>
          <p:cNvSpPr>
            <a:spLocks noGrp="1"/>
          </p:cNvSpPr>
          <p:nvPr>
            <p:ph type="sldNum" sz="quarter" idx="12"/>
          </p:nvPr>
        </p:nvSpPr>
        <p:spPr/>
        <p:txBody>
          <a:bodyPr>
            <a:normAutofit lnSpcReduction="10000"/>
          </a:bodyPr>
          <a:lstStyle/>
          <a:p>
            <a:fld id="{743963A5-983F-4C9F-916D-9E761517F3D1}" type="slidenum">
              <a:rPr lang="he-IL" smtClean="0"/>
              <a:t>14</a:t>
            </a:fld>
            <a:endParaRPr lang="he-IL"/>
          </a:p>
        </p:txBody>
      </p:sp>
      <p:cxnSp>
        <p:nvCxnSpPr>
          <p:cNvPr id="10" name="Straight Arrow Connector 9">
            <a:extLst>
              <a:ext uri="{FF2B5EF4-FFF2-40B4-BE49-F238E27FC236}">
                <a16:creationId xmlns:a16="http://schemas.microsoft.com/office/drawing/2014/main" id="{2D80B23D-9093-8742-9196-21D4CF910C81}"/>
              </a:ext>
            </a:extLst>
          </p:cNvPr>
          <p:cNvCxnSpPr/>
          <p:nvPr/>
        </p:nvCxnSpPr>
        <p:spPr>
          <a:xfrm>
            <a:off x="4542971" y="3860800"/>
            <a:ext cx="21626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47F89C20-648D-8E48-930A-4F3CF2F70D77}"/>
              </a:ext>
            </a:extLst>
          </p:cNvPr>
          <p:cNvSpPr txBox="1"/>
          <p:nvPr/>
        </p:nvSpPr>
        <p:spPr>
          <a:xfrm>
            <a:off x="1843315" y="1582056"/>
            <a:ext cx="2090057" cy="369332"/>
          </a:xfrm>
          <a:prstGeom prst="rect">
            <a:avLst/>
          </a:prstGeom>
          <a:noFill/>
        </p:spPr>
        <p:txBody>
          <a:bodyPr wrap="square" rtlCol="0">
            <a:spAutoFit/>
          </a:bodyPr>
          <a:lstStyle/>
          <a:p>
            <a:r>
              <a:rPr lang="en-US" dirty="0"/>
              <a:t>Before Attack</a:t>
            </a:r>
          </a:p>
        </p:txBody>
      </p:sp>
      <p:sp>
        <p:nvSpPr>
          <p:cNvPr id="12" name="TextBox 11">
            <a:extLst>
              <a:ext uri="{FF2B5EF4-FFF2-40B4-BE49-F238E27FC236}">
                <a16:creationId xmlns:a16="http://schemas.microsoft.com/office/drawing/2014/main" id="{E066D124-DA26-6E47-AF37-EE80BD60CD59}"/>
              </a:ext>
            </a:extLst>
          </p:cNvPr>
          <p:cNvSpPr txBox="1"/>
          <p:nvPr/>
        </p:nvSpPr>
        <p:spPr>
          <a:xfrm>
            <a:off x="6872515" y="1582056"/>
            <a:ext cx="2090057" cy="369332"/>
          </a:xfrm>
          <a:prstGeom prst="rect">
            <a:avLst/>
          </a:prstGeom>
          <a:noFill/>
        </p:spPr>
        <p:txBody>
          <a:bodyPr wrap="square" rtlCol="0">
            <a:spAutoFit/>
          </a:bodyPr>
          <a:lstStyle/>
          <a:p>
            <a:r>
              <a:rPr lang="en-US" dirty="0"/>
              <a:t>During Attack</a:t>
            </a:r>
          </a:p>
        </p:txBody>
      </p:sp>
    </p:spTree>
    <p:extLst>
      <p:ext uri="{BB962C8B-B14F-4D97-AF65-F5344CB8AC3E}">
        <p14:creationId xmlns:p14="http://schemas.microsoft.com/office/powerpoint/2010/main" val="2228811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 II</a:t>
            </a:r>
            <a:r>
              <a:rPr lang="he-IL" dirty="0"/>
              <a:t>-</a:t>
            </a:r>
            <a:r>
              <a:rPr lang="en-US" dirty="0"/>
              <a:t>III</a:t>
            </a:r>
          </a:p>
        </p:txBody>
      </p:sp>
      <p:sp>
        <p:nvSpPr>
          <p:cNvPr id="3" name="Content Placeholder 2"/>
          <p:cNvSpPr>
            <a:spLocks noGrp="1"/>
          </p:cNvSpPr>
          <p:nvPr>
            <p:ph idx="1"/>
          </p:nvPr>
        </p:nvSpPr>
        <p:spPr/>
        <p:txBody>
          <a:bodyPr/>
          <a:lstStyle/>
          <a:p>
            <a:r>
              <a:rPr lang="en-US" dirty="0"/>
              <a:t>Calculate entropy for every 50 flows sliding window</a:t>
            </a:r>
          </a:p>
          <a:p>
            <a:pPr lvl="1"/>
            <a:r>
              <a:rPr lang="en-US" dirty="0"/>
              <a:t>Choose 15 most indicative features</a:t>
            </a:r>
          </a:p>
          <a:p>
            <a:pPr lvl="1"/>
            <a:r>
              <a:rPr lang="en-US" dirty="0"/>
              <a:t>for a 50 flows sliding window calculate normalized histogram for each of the chosen features</a:t>
            </a:r>
          </a:p>
          <a:p>
            <a:pPr lvl="1"/>
            <a:r>
              <a:rPr lang="en-US" dirty="0"/>
              <a:t>Calculate entropy for each of the features and add it to the dataset</a:t>
            </a:r>
          </a:p>
          <a:p>
            <a:pPr lvl="1"/>
            <a:r>
              <a:rPr lang="en-US" dirty="0"/>
              <a:t>Run LSTM </a:t>
            </a:r>
          </a:p>
          <a:p>
            <a:pPr lvl="1"/>
            <a:endParaRPr lang="en-US" dirty="0"/>
          </a:p>
        </p:txBody>
      </p:sp>
      <p:sp>
        <p:nvSpPr>
          <p:cNvPr id="5" name="Slide Number Placeholder 4"/>
          <p:cNvSpPr>
            <a:spLocks noGrp="1"/>
          </p:cNvSpPr>
          <p:nvPr>
            <p:ph type="sldNum" sz="quarter" idx="12"/>
          </p:nvPr>
        </p:nvSpPr>
        <p:spPr/>
        <p:txBody>
          <a:bodyPr>
            <a:normAutofit lnSpcReduction="10000"/>
          </a:bodyPr>
          <a:lstStyle/>
          <a:p>
            <a:fld id="{743963A5-983F-4C9F-916D-9E761517F3D1}" type="slidenum">
              <a:rPr lang="he-IL" smtClean="0"/>
              <a:t>15</a:t>
            </a:fld>
            <a:endParaRPr lang="he-IL"/>
          </a:p>
        </p:txBody>
      </p:sp>
      <p:pic>
        <p:nvPicPr>
          <p:cNvPr id="9" name="Picture 8">
            <a:extLst>
              <a:ext uri="{FF2B5EF4-FFF2-40B4-BE49-F238E27FC236}">
                <a16:creationId xmlns:a16="http://schemas.microsoft.com/office/drawing/2014/main" id="{FA40B2D6-2A73-B54C-A43B-B68E12F6D2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060" y="3401558"/>
            <a:ext cx="367627" cy="2778579"/>
          </a:xfrm>
          <a:prstGeom prst="rect">
            <a:avLst/>
          </a:prstGeom>
        </p:spPr>
      </p:pic>
      <p:sp>
        <p:nvSpPr>
          <p:cNvPr id="10" name="Right Brace 9">
            <a:extLst>
              <a:ext uri="{FF2B5EF4-FFF2-40B4-BE49-F238E27FC236}">
                <a16:creationId xmlns:a16="http://schemas.microsoft.com/office/drawing/2014/main" id="{68001891-85F1-7A42-8E02-2F21635492F6}"/>
              </a:ext>
            </a:extLst>
          </p:cNvPr>
          <p:cNvSpPr/>
          <p:nvPr/>
        </p:nvSpPr>
        <p:spPr>
          <a:xfrm>
            <a:off x="1261872" y="3497943"/>
            <a:ext cx="334699" cy="255451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12" name="Picture 11">
            <a:extLst>
              <a:ext uri="{FF2B5EF4-FFF2-40B4-BE49-F238E27FC236}">
                <a16:creationId xmlns:a16="http://schemas.microsoft.com/office/drawing/2014/main" id="{BE29509C-3DB6-8A48-9931-DCA7C856ED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851" y="3677557"/>
            <a:ext cx="2933700" cy="2374900"/>
          </a:xfrm>
          <a:prstGeom prst="rect">
            <a:avLst/>
          </a:prstGeom>
        </p:spPr>
      </p:pic>
      <p:pic>
        <p:nvPicPr>
          <p:cNvPr id="15" name="Picture 14">
            <a:extLst>
              <a:ext uri="{FF2B5EF4-FFF2-40B4-BE49-F238E27FC236}">
                <a16:creationId xmlns:a16="http://schemas.microsoft.com/office/drawing/2014/main" id="{99D4C35B-B622-0744-B979-4C126D838D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59552" y="4642108"/>
            <a:ext cx="2427117" cy="445797"/>
          </a:xfrm>
          <a:prstGeom prst="rect">
            <a:avLst/>
          </a:prstGeom>
        </p:spPr>
      </p:pic>
      <p:cxnSp>
        <p:nvCxnSpPr>
          <p:cNvPr id="17" name="Straight Arrow Connector 16">
            <a:extLst>
              <a:ext uri="{FF2B5EF4-FFF2-40B4-BE49-F238E27FC236}">
                <a16:creationId xmlns:a16="http://schemas.microsoft.com/office/drawing/2014/main" id="{FCDDDA3B-E3EF-1847-B0CE-EADE5FDC8908}"/>
              </a:ext>
            </a:extLst>
          </p:cNvPr>
          <p:cNvCxnSpPr>
            <a:cxnSpLocks/>
            <a:stCxn id="12" idx="3"/>
            <a:endCxn id="15" idx="1"/>
          </p:cNvCxnSpPr>
          <p:nvPr/>
        </p:nvCxnSpPr>
        <p:spPr>
          <a:xfrm>
            <a:off x="4610551" y="4865007"/>
            <a:ext cx="9490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22538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CF889-3A8E-F049-B22B-F927A1BCD646}"/>
              </a:ext>
            </a:extLst>
          </p:cNvPr>
          <p:cNvSpPr>
            <a:spLocks noGrp="1"/>
          </p:cNvSpPr>
          <p:nvPr>
            <p:ph type="title"/>
          </p:nvPr>
        </p:nvSpPr>
        <p:spPr/>
        <p:txBody>
          <a:bodyPr/>
          <a:lstStyle/>
          <a:p>
            <a:r>
              <a:rPr lang="en-US" dirty="0"/>
              <a:t>Approach II</a:t>
            </a:r>
            <a:r>
              <a:rPr lang="he-IL" dirty="0"/>
              <a:t>-</a:t>
            </a:r>
            <a:r>
              <a:rPr lang="en-US" dirty="0"/>
              <a:t>III</a:t>
            </a:r>
          </a:p>
        </p:txBody>
      </p:sp>
      <p:sp>
        <p:nvSpPr>
          <p:cNvPr id="3" name="Content Placeholder 2">
            <a:extLst>
              <a:ext uri="{FF2B5EF4-FFF2-40B4-BE49-F238E27FC236}">
                <a16:creationId xmlns:a16="http://schemas.microsoft.com/office/drawing/2014/main" id="{6C7EBC30-7D91-8E48-9379-8ACC372078A7}"/>
              </a:ext>
            </a:extLst>
          </p:cNvPr>
          <p:cNvSpPr>
            <a:spLocks noGrp="1"/>
          </p:cNvSpPr>
          <p:nvPr>
            <p:ph idx="1"/>
          </p:nvPr>
        </p:nvSpPr>
        <p:spPr/>
        <p:txBody>
          <a:bodyPr/>
          <a:lstStyle/>
          <a:p>
            <a:r>
              <a:rPr lang="en-US" dirty="0"/>
              <a:t>Slight improvement</a:t>
            </a:r>
          </a:p>
          <a:p>
            <a:endParaRPr lang="en-US" dirty="0"/>
          </a:p>
          <a:p>
            <a:endParaRPr lang="en-US" dirty="0"/>
          </a:p>
          <a:p>
            <a:endParaRPr lang="en-US" dirty="0"/>
          </a:p>
          <a:p>
            <a:endParaRPr lang="en-US" dirty="0"/>
          </a:p>
          <a:p>
            <a:r>
              <a:rPr lang="en-US" dirty="0"/>
              <a:t>Combined with approach II-I</a:t>
            </a:r>
          </a:p>
          <a:p>
            <a:endParaRPr lang="en-US" dirty="0"/>
          </a:p>
        </p:txBody>
      </p:sp>
      <p:sp>
        <p:nvSpPr>
          <p:cNvPr id="4" name="Date Placeholder 3">
            <a:extLst>
              <a:ext uri="{FF2B5EF4-FFF2-40B4-BE49-F238E27FC236}">
                <a16:creationId xmlns:a16="http://schemas.microsoft.com/office/drawing/2014/main" id="{1BAD740F-BD28-0448-8E19-419D075012E5}"/>
              </a:ext>
            </a:extLst>
          </p:cNvPr>
          <p:cNvSpPr>
            <a:spLocks noGrp="1"/>
          </p:cNvSpPr>
          <p:nvPr>
            <p:ph type="dt" sz="half" idx="10"/>
          </p:nvPr>
        </p:nvSpPr>
        <p:spPr/>
        <p:txBody>
          <a:bodyPr/>
          <a:lstStyle/>
          <a:p>
            <a:fld id="{1C1FBBDB-9DA1-4AA6-A990-B1A599CBC769}" type="datetime2">
              <a:rPr lang="en-US" smtClean="0"/>
              <a:t>Monday, June 11, 2018</a:t>
            </a:fld>
            <a:endParaRPr lang="he-IL"/>
          </a:p>
        </p:txBody>
      </p:sp>
      <p:sp>
        <p:nvSpPr>
          <p:cNvPr id="5" name="Slide Number Placeholder 4">
            <a:extLst>
              <a:ext uri="{FF2B5EF4-FFF2-40B4-BE49-F238E27FC236}">
                <a16:creationId xmlns:a16="http://schemas.microsoft.com/office/drawing/2014/main" id="{AB51A0A4-D9BF-F649-96B9-B8156AFA134B}"/>
              </a:ext>
            </a:extLst>
          </p:cNvPr>
          <p:cNvSpPr>
            <a:spLocks noGrp="1"/>
          </p:cNvSpPr>
          <p:nvPr>
            <p:ph type="sldNum" sz="quarter" idx="12"/>
          </p:nvPr>
        </p:nvSpPr>
        <p:spPr/>
        <p:txBody>
          <a:bodyPr>
            <a:normAutofit lnSpcReduction="10000"/>
          </a:bodyPr>
          <a:lstStyle/>
          <a:p>
            <a:fld id="{743963A5-983F-4C9F-916D-9E761517F3D1}" type="slidenum">
              <a:rPr lang="he-IL" smtClean="0"/>
              <a:t>16</a:t>
            </a:fld>
            <a:endParaRPr lang="he-IL"/>
          </a:p>
        </p:txBody>
      </p:sp>
      <p:pic>
        <p:nvPicPr>
          <p:cNvPr id="6" name="Picture 5">
            <a:extLst>
              <a:ext uri="{FF2B5EF4-FFF2-40B4-BE49-F238E27FC236}">
                <a16:creationId xmlns:a16="http://schemas.microsoft.com/office/drawing/2014/main" id="{38E6C501-712D-514E-ABEB-A41E58D8B1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5900" y="2472078"/>
            <a:ext cx="4513171" cy="1300405"/>
          </a:xfrm>
          <a:prstGeom prst="rect">
            <a:avLst/>
          </a:prstGeom>
        </p:spPr>
      </p:pic>
      <p:pic>
        <p:nvPicPr>
          <p:cNvPr id="7" name="Picture 6">
            <a:extLst>
              <a:ext uri="{FF2B5EF4-FFF2-40B4-BE49-F238E27FC236}">
                <a16:creationId xmlns:a16="http://schemas.microsoft.com/office/drawing/2014/main" id="{63E350E6-A2A5-6C47-A40E-F6B5580F6644}"/>
              </a:ext>
            </a:extLst>
          </p:cNvPr>
          <p:cNvPicPr>
            <a:picLocks noChangeAspect="1"/>
          </p:cNvPicPr>
          <p:nvPr/>
        </p:nvPicPr>
        <p:blipFill>
          <a:blip r:embed="rId3"/>
          <a:stretch>
            <a:fillRect/>
          </a:stretch>
        </p:blipFill>
        <p:spPr>
          <a:xfrm>
            <a:off x="461820" y="2569383"/>
            <a:ext cx="4474028" cy="1203100"/>
          </a:xfrm>
          <a:prstGeom prst="rect">
            <a:avLst/>
          </a:prstGeom>
        </p:spPr>
      </p:pic>
      <p:cxnSp>
        <p:nvCxnSpPr>
          <p:cNvPr id="9" name="Straight Arrow Connector 8">
            <a:extLst>
              <a:ext uri="{FF2B5EF4-FFF2-40B4-BE49-F238E27FC236}">
                <a16:creationId xmlns:a16="http://schemas.microsoft.com/office/drawing/2014/main" id="{76F3E85A-C915-8846-90B5-55333DF9902E}"/>
              </a:ext>
            </a:extLst>
          </p:cNvPr>
          <p:cNvCxnSpPr/>
          <p:nvPr/>
        </p:nvCxnSpPr>
        <p:spPr>
          <a:xfrm>
            <a:off x="4644571" y="3062514"/>
            <a:ext cx="109132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B8EB3A02-731E-3544-9C58-53C02E7FC951}"/>
              </a:ext>
            </a:extLst>
          </p:cNvPr>
          <p:cNvPicPr>
            <a:picLocks noChangeAspect="1"/>
          </p:cNvPicPr>
          <p:nvPr/>
        </p:nvPicPr>
        <p:blipFill>
          <a:blip r:embed="rId4"/>
          <a:stretch>
            <a:fillRect/>
          </a:stretch>
        </p:blipFill>
        <p:spPr>
          <a:xfrm>
            <a:off x="1261872" y="4853939"/>
            <a:ext cx="4035842" cy="1050653"/>
          </a:xfrm>
          <a:prstGeom prst="rect">
            <a:avLst/>
          </a:prstGeom>
        </p:spPr>
      </p:pic>
    </p:spTree>
    <p:extLst>
      <p:ext uri="{BB962C8B-B14F-4D97-AF65-F5344CB8AC3E}">
        <p14:creationId xmlns:p14="http://schemas.microsoft.com/office/powerpoint/2010/main" val="3420734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normAutofit lnSpcReduction="10000"/>
          </a:bodyPr>
          <a:lstStyle/>
          <a:p>
            <a:fld id="{743963A5-983F-4C9F-916D-9E761517F3D1}" type="slidenum">
              <a:rPr lang="he-IL" smtClean="0"/>
              <a:t>17</a:t>
            </a:fld>
            <a:endParaRPr lang="he-IL"/>
          </a:p>
        </p:txBody>
      </p:sp>
      <p:sp>
        <p:nvSpPr>
          <p:cNvPr id="15" name="Title 1"/>
          <p:cNvSpPr>
            <a:spLocks noGrp="1"/>
          </p:cNvSpPr>
          <p:nvPr>
            <p:ph type="title"/>
          </p:nvPr>
        </p:nvSpPr>
        <p:spPr>
          <a:xfrm>
            <a:off x="241963" y="-457206"/>
            <a:ext cx="9692640" cy="1325562"/>
          </a:xfrm>
        </p:spPr>
        <p:txBody>
          <a:bodyPr/>
          <a:lstStyle/>
          <a:p>
            <a:r>
              <a:rPr lang="en-US" dirty="0"/>
              <a:t>Results – Unknown attack</a:t>
            </a:r>
          </a:p>
        </p:txBody>
      </p:sp>
      <p:pic>
        <p:nvPicPr>
          <p:cNvPr id="2" name="Picture 1">
            <a:extLst>
              <a:ext uri="{FF2B5EF4-FFF2-40B4-BE49-F238E27FC236}">
                <a16:creationId xmlns:a16="http://schemas.microsoft.com/office/drawing/2014/main" id="{6360EFD7-F714-9249-B940-69412342C173}"/>
              </a:ext>
            </a:extLst>
          </p:cNvPr>
          <p:cNvPicPr>
            <a:picLocks noChangeAspect="1"/>
          </p:cNvPicPr>
          <p:nvPr/>
        </p:nvPicPr>
        <p:blipFill>
          <a:blip r:embed="rId3"/>
          <a:stretch>
            <a:fillRect/>
          </a:stretch>
        </p:blipFill>
        <p:spPr>
          <a:xfrm>
            <a:off x="1175364" y="1339235"/>
            <a:ext cx="5903861" cy="4165668"/>
          </a:xfrm>
          <a:prstGeom prst="rect">
            <a:avLst/>
          </a:prstGeom>
        </p:spPr>
      </p:pic>
    </p:spTree>
    <p:extLst>
      <p:ext uri="{BB962C8B-B14F-4D97-AF65-F5344CB8AC3E}">
        <p14:creationId xmlns:p14="http://schemas.microsoft.com/office/powerpoint/2010/main" val="40836948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Detecting malware attacks</a:t>
            </a:r>
            <a:endParaRPr lang="he-IL" dirty="0"/>
          </a:p>
        </p:txBody>
      </p:sp>
      <p:sp>
        <p:nvSpPr>
          <p:cNvPr id="3" name="Content Placeholder 2"/>
          <p:cNvSpPr>
            <a:spLocks noGrp="1"/>
          </p:cNvSpPr>
          <p:nvPr>
            <p:ph idx="1"/>
          </p:nvPr>
        </p:nvSpPr>
        <p:spPr>
          <a:xfrm>
            <a:off x="292053" y="2133599"/>
            <a:ext cx="10030969" cy="4351337"/>
          </a:xfrm>
        </p:spPr>
        <p:txBody>
          <a:bodyPr>
            <a:normAutofit/>
          </a:bodyPr>
          <a:lstStyle/>
          <a:p>
            <a:pPr lvl="0"/>
            <a:r>
              <a:rPr lang="en-US" sz="2800" dirty="0"/>
              <a:t>NIDS</a:t>
            </a:r>
          </a:p>
          <a:p>
            <a:pPr lvl="0"/>
            <a:endParaRPr lang="en-US" sz="2800" dirty="0"/>
          </a:p>
          <a:p>
            <a:pPr lvl="0"/>
            <a:r>
              <a:rPr lang="en-US" sz="2800" dirty="0"/>
              <a:t>Why this? LSTM, Cyber </a:t>
            </a:r>
            <a:r>
              <a:rPr lang="en-US" sz="2000" dirty="0"/>
              <a:t>(According to foreign publications)</a:t>
            </a:r>
            <a:endParaRPr lang="en-US" sz="2800" dirty="0"/>
          </a:p>
          <a:p>
            <a:pPr lvl="0"/>
            <a:endParaRPr lang="en-US" sz="2800" dirty="0"/>
          </a:p>
          <a:p>
            <a:pPr lvl="0"/>
            <a:r>
              <a:rPr lang="en-US" sz="2800" dirty="0"/>
              <a:t>Key Challenge (at first sight)</a:t>
            </a:r>
          </a:p>
          <a:p>
            <a:pPr lvl="0"/>
            <a:endParaRPr lang="en-US" sz="2800" dirty="0"/>
          </a:p>
        </p:txBody>
      </p:sp>
      <p:sp>
        <p:nvSpPr>
          <p:cNvPr id="4" name="Slide Number Placeholder 3"/>
          <p:cNvSpPr>
            <a:spLocks noGrp="1"/>
          </p:cNvSpPr>
          <p:nvPr>
            <p:ph type="sldNum" sz="quarter" idx="12"/>
          </p:nvPr>
        </p:nvSpPr>
        <p:spPr/>
        <p:txBody>
          <a:bodyPr>
            <a:normAutofit lnSpcReduction="10000"/>
          </a:bodyPr>
          <a:lstStyle/>
          <a:p>
            <a:fld id="{743963A5-983F-4C9F-916D-9E761517F3D1}" type="slidenum">
              <a:rPr lang="he-IL" smtClean="0"/>
              <a:t>2</a:t>
            </a:fld>
            <a:endParaRPr lang="he-IL"/>
          </a:p>
        </p:txBody>
      </p:sp>
      <p:sp>
        <p:nvSpPr>
          <p:cNvPr id="7" name="TextBox 6"/>
          <p:cNvSpPr txBox="1"/>
          <p:nvPr/>
        </p:nvSpPr>
        <p:spPr>
          <a:xfrm>
            <a:off x="1585237" y="2183927"/>
            <a:ext cx="8737785" cy="369332"/>
          </a:xfrm>
          <a:prstGeom prst="rect">
            <a:avLst/>
          </a:prstGeom>
          <a:noFill/>
        </p:spPr>
        <p:txBody>
          <a:bodyPr wrap="square" rtlCol="0">
            <a:spAutoFit/>
          </a:bodyPr>
          <a:lstStyle/>
          <a:p>
            <a:r>
              <a:rPr lang="en-US" dirty="0"/>
              <a:t>(Thanks to Yosef &amp; </a:t>
            </a:r>
            <a:r>
              <a:rPr lang="en-US" dirty="0" err="1"/>
              <a:t>Tomer</a:t>
            </a:r>
            <a:r>
              <a:rPr lang="en-US" dirty="0"/>
              <a:t>)</a:t>
            </a:r>
          </a:p>
        </p:txBody>
      </p:sp>
      <p:sp>
        <p:nvSpPr>
          <p:cNvPr id="8" name="TextBox 7"/>
          <p:cNvSpPr txBox="1"/>
          <p:nvPr/>
        </p:nvSpPr>
        <p:spPr>
          <a:xfrm>
            <a:off x="4536255" y="2197782"/>
            <a:ext cx="8737785" cy="369332"/>
          </a:xfrm>
          <a:prstGeom prst="rect">
            <a:avLst/>
          </a:prstGeom>
          <a:noFill/>
        </p:spPr>
        <p:txBody>
          <a:bodyPr wrap="square" rtlCol="0">
            <a:spAutoFit/>
          </a:bodyPr>
          <a:lstStyle/>
          <a:p>
            <a:r>
              <a:rPr lang="en-US" dirty="0"/>
              <a:t>(Background, importance, implications, dataset!!!)</a:t>
            </a:r>
          </a:p>
        </p:txBody>
      </p:sp>
    </p:spTree>
    <p:extLst>
      <p:ext uri="{BB962C8B-B14F-4D97-AF65-F5344CB8AC3E}">
        <p14:creationId xmlns:p14="http://schemas.microsoft.com/office/powerpoint/2010/main" val="1308626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1872" y="-319314"/>
            <a:ext cx="9692640" cy="1325562"/>
          </a:xfrm>
        </p:spPr>
        <p:txBody>
          <a:bodyPr/>
          <a:lstStyle/>
          <a:p>
            <a:r>
              <a:rPr lang="en-US" dirty="0"/>
              <a:t>Our approach - LSTM</a:t>
            </a:r>
          </a:p>
        </p:txBody>
      </p:sp>
      <p:sp>
        <p:nvSpPr>
          <p:cNvPr id="3" name="Content Placeholder 2"/>
          <p:cNvSpPr>
            <a:spLocks noGrp="1"/>
          </p:cNvSpPr>
          <p:nvPr>
            <p:ph idx="1"/>
          </p:nvPr>
        </p:nvSpPr>
        <p:spPr>
          <a:xfrm>
            <a:off x="1261872" y="1580696"/>
            <a:ext cx="9692640" cy="4351337"/>
          </a:xfrm>
        </p:spPr>
        <p:txBody>
          <a:bodyPr>
            <a:normAutofit/>
          </a:bodyPr>
          <a:lstStyle/>
          <a:p>
            <a:pPr marL="0" indent="0">
              <a:buNone/>
            </a:pPr>
            <a:endParaRPr lang="en-US" sz="2800" dirty="0"/>
          </a:p>
          <a:p>
            <a:r>
              <a:rPr lang="en-US" sz="2800" dirty="0"/>
              <a:t>LSTM in the anomaly detection domain:</a:t>
            </a:r>
          </a:p>
          <a:p>
            <a:pPr marL="274320" lvl="1" indent="0">
              <a:buNone/>
            </a:pPr>
            <a:endParaRPr lang="en-US" sz="2600" dirty="0"/>
          </a:p>
          <a:p>
            <a:pPr lvl="1"/>
            <a:r>
              <a:rPr lang="en-US" sz="2600" dirty="0"/>
              <a:t>Takes ”time” (sequence) into consideration</a:t>
            </a:r>
          </a:p>
          <a:p>
            <a:pPr lvl="1"/>
            <a:r>
              <a:rPr lang="en-US" sz="2600" dirty="0"/>
              <a:t>No need for feature selection etc..</a:t>
            </a:r>
          </a:p>
          <a:p>
            <a:pPr lvl="1"/>
            <a:r>
              <a:rPr lang="en-US" sz="2600" dirty="0"/>
              <a:t>Just tune hyper-parameters</a:t>
            </a:r>
          </a:p>
          <a:p>
            <a:endParaRPr lang="en-US" sz="2800" dirty="0"/>
          </a:p>
        </p:txBody>
      </p:sp>
      <p:sp>
        <p:nvSpPr>
          <p:cNvPr id="5" name="Slide Number Placeholder 4"/>
          <p:cNvSpPr>
            <a:spLocks noGrp="1"/>
          </p:cNvSpPr>
          <p:nvPr>
            <p:ph type="sldNum" sz="quarter" idx="12"/>
          </p:nvPr>
        </p:nvSpPr>
        <p:spPr/>
        <p:txBody>
          <a:bodyPr>
            <a:normAutofit lnSpcReduction="10000"/>
          </a:bodyPr>
          <a:lstStyle/>
          <a:p>
            <a:fld id="{743963A5-983F-4C9F-916D-9E761517F3D1}" type="slidenum">
              <a:rPr lang="he-IL" smtClean="0"/>
              <a:t>3</a:t>
            </a:fld>
            <a:endParaRPr lang="he-IL"/>
          </a:p>
        </p:txBody>
      </p:sp>
    </p:spTree>
    <p:extLst>
      <p:ext uri="{BB962C8B-B14F-4D97-AF65-F5344CB8AC3E}">
        <p14:creationId xmlns:p14="http://schemas.microsoft.com/office/powerpoint/2010/main" val="1252742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D8E9D-4830-5A4D-8FD2-89F20982FCDD}"/>
              </a:ext>
            </a:extLst>
          </p:cNvPr>
          <p:cNvSpPr>
            <a:spLocks noGrp="1"/>
          </p:cNvSpPr>
          <p:nvPr>
            <p:ph type="title"/>
          </p:nvPr>
        </p:nvSpPr>
        <p:spPr/>
        <p:txBody>
          <a:bodyPr/>
          <a:lstStyle/>
          <a:p>
            <a:r>
              <a:rPr lang="en-US" dirty="0"/>
              <a:t>LSTM</a:t>
            </a:r>
          </a:p>
        </p:txBody>
      </p:sp>
      <p:sp>
        <p:nvSpPr>
          <p:cNvPr id="3" name="Content Placeholder 2">
            <a:extLst>
              <a:ext uri="{FF2B5EF4-FFF2-40B4-BE49-F238E27FC236}">
                <a16:creationId xmlns:a16="http://schemas.microsoft.com/office/drawing/2014/main" id="{C2E3A509-D35A-E441-AF6A-E8A824E48492}"/>
              </a:ext>
            </a:extLst>
          </p:cNvPr>
          <p:cNvSpPr>
            <a:spLocks noGrp="1"/>
          </p:cNvSpPr>
          <p:nvPr>
            <p:ph idx="1"/>
          </p:nvPr>
        </p:nvSpPr>
        <p:spPr/>
        <p:txBody>
          <a:bodyPr/>
          <a:lstStyle/>
          <a:p>
            <a:r>
              <a:rPr lang="en-US" dirty="0"/>
              <a:t>Rebuild the dataset in sliding windows</a:t>
            </a:r>
          </a:p>
          <a:p>
            <a:r>
              <a:rPr lang="en-US" dirty="0"/>
              <a:t>We tried 1,2,4 and 8 sequences size</a:t>
            </a:r>
          </a:p>
          <a:p>
            <a:r>
              <a:rPr lang="en-US" dirty="0"/>
              <a:t>The dataset becomes 3 dimensional – </a:t>
            </a:r>
          </a:p>
          <a:p>
            <a:pPr lvl="1"/>
            <a:r>
              <a:rPr lang="en-US" dirty="0"/>
              <a:t># samples</a:t>
            </a:r>
          </a:p>
          <a:p>
            <a:pPr lvl="1"/>
            <a:r>
              <a:rPr lang="en-US" dirty="0"/>
              <a:t># of timesteps (sequence size)</a:t>
            </a:r>
          </a:p>
          <a:p>
            <a:pPr lvl="1"/>
            <a:r>
              <a:rPr lang="en-US" dirty="0"/>
              <a:t># of features / columns</a:t>
            </a:r>
          </a:p>
          <a:p>
            <a:pPr lvl="1"/>
            <a:endParaRPr lang="en-US" dirty="0"/>
          </a:p>
        </p:txBody>
      </p:sp>
      <p:sp>
        <p:nvSpPr>
          <p:cNvPr id="4" name="Date Placeholder 3">
            <a:extLst>
              <a:ext uri="{FF2B5EF4-FFF2-40B4-BE49-F238E27FC236}">
                <a16:creationId xmlns:a16="http://schemas.microsoft.com/office/drawing/2014/main" id="{BC948C33-1C03-F64B-AD44-FFA071C8EE5D}"/>
              </a:ext>
            </a:extLst>
          </p:cNvPr>
          <p:cNvSpPr>
            <a:spLocks noGrp="1"/>
          </p:cNvSpPr>
          <p:nvPr>
            <p:ph type="dt" sz="half" idx="10"/>
          </p:nvPr>
        </p:nvSpPr>
        <p:spPr/>
        <p:txBody>
          <a:bodyPr/>
          <a:lstStyle/>
          <a:p>
            <a:fld id="{1C1FBBDB-9DA1-4AA6-A990-B1A599CBC769}" type="datetime2">
              <a:rPr lang="en-US" smtClean="0"/>
              <a:t>Monday, June 11, 2018</a:t>
            </a:fld>
            <a:endParaRPr lang="he-IL"/>
          </a:p>
        </p:txBody>
      </p:sp>
      <p:sp>
        <p:nvSpPr>
          <p:cNvPr id="5" name="Slide Number Placeholder 4">
            <a:extLst>
              <a:ext uri="{FF2B5EF4-FFF2-40B4-BE49-F238E27FC236}">
                <a16:creationId xmlns:a16="http://schemas.microsoft.com/office/drawing/2014/main" id="{2ABE828B-54D2-4147-9702-9084F54539C4}"/>
              </a:ext>
            </a:extLst>
          </p:cNvPr>
          <p:cNvSpPr>
            <a:spLocks noGrp="1"/>
          </p:cNvSpPr>
          <p:nvPr>
            <p:ph type="sldNum" sz="quarter" idx="12"/>
          </p:nvPr>
        </p:nvSpPr>
        <p:spPr/>
        <p:txBody>
          <a:bodyPr>
            <a:normAutofit lnSpcReduction="10000"/>
          </a:bodyPr>
          <a:lstStyle/>
          <a:p>
            <a:fld id="{743963A5-983F-4C9F-916D-9E761517F3D1}" type="slidenum">
              <a:rPr lang="he-IL" smtClean="0"/>
              <a:t>4</a:t>
            </a:fld>
            <a:endParaRPr lang="he-IL"/>
          </a:p>
        </p:txBody>
      </p:sp>
      <p:pic>
        <p:nvPicPr>
          <p:cNvPr id="6" name="Picture 5">
            <a:extLst>
              <a:ext uri="{FF2B5EF4-FFF2-40B4-BE49-F238E27FC236}">
                <a16:creationId xmlns:a16="http://schemas.microsoft.com/office/drawing/2014/main" id="{2AA548B9-8ABD-8A4E-B627-47D12CE828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6812" y="1691322"/>
            <a:ext cx="4257700" cy="1739061"/>
          </a:xfrm>
          <a:prstGeom prst="rect">
            <a:avLst/>
          </a:prstGeom>
        </p:spPr>
      </p:pic>
      <p:pic>
        <p:nvPicPr>
          <p:cNvPr id="7" name="Picture 6">
            <a:extLst>
              <a:ext uri="{FF2B5EF4-FFF2-40B4-BE49-F238E27FC236}">
                <a16:creationId xmlns:a16="http://schemas.microsoft.com/office/drawing/2014/main" id="{45C68F65-B213-CD46-AD60-5391D8192850}"/>
              </a:ext>
            </a:extLst>
          </p:cNvPr>
          <p:cNvPicPr>
            <a:picLocks noChangeAspect="1"/>
          </p:cNvPicPr>
          <p:nvPr/>
        </p:nvPicPr>
        <p:blipFill>
          <a:blip r:embed="rId3"/>
          <a:stretch>
            <a:fillRect/>
          </a:stretch>
        </p:blipFill>
        <p:spPr>
          <a:xfrm>
            <a:off x="5874512" y="4004468"/>
            <a:ext cx="5080000" cy="1333500"/>
          </a:xfrm>
          <a:prstGeom prst="rect">
            <a:avLst/>
          </a:prstGeom>
        </p:spPr>
      </p:pic>
    </p:spTree>
    <p:extLst>
      <p:ext uri="{BB962C8B-B14F-4D97-AF65-F5344CB8AC3E}">
        <p14:creationId xmlns:p14="http://schemas.microsoft.com/office/powerpoint/2010/main" val="1748204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normAutofit lnSpcReduction="10000"/>
          </a:bodyPr>
          <a:lstStyle/>
          <a:p>
            <a:fld id="{743963A5-983F-4C9F-916D-9E761517F3D1}" type="slidenum">
              <a:rPr lang="he-IL" smtClean="0"/>
              <a:t>5</a:t>
            </a:fld>
            <a:endParaRPr lang="he-IL"/>
          </a:p>
        </p:txBody>
      </p:sp>
      <p:pic>
        <p:nvPicPr>
          <p:cNvPr id="14" name="Picture 13"/>
          <p:cNvPicPr>
            <a:picLocks noChangeAspect="1"/>
          </p:cNvPicPr>
          <p:nvPr/>
        </p:nvPicPr>
        <p:blipFill>
          <a:blip r:embed="rId3"/>
          <a:stretch>
            <a:fillRect/>
          </a:stretch>
        </p:blipFill>
        <p:spPr>
          <a:xfrm>
            <a:off x="175310" y="388256"/>
            <a:ext cx="6086039" cy="4590144"/>
          </a:xfrm>
          <a:prstGeom prst="rect">
            <a:avLst/>
          </a:prstGeom>
        </p:spPr>
      </p:pic>
      <p:sp>
        <p:nvSpPr>
          <p:cNvPr id="17" name="Rectangle 16"/>
          <p:cNvSpPr/>
          <p:nvPr/>
        </p:nvSpPr>
        <p:spPr>
          <a:xfrm>
            <a:off x="175310" y="4151085"/>
            <a:ext cx="6241143" cy="8273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175309" y="4546599"/>
            <a:ext cx="6086039" cy="8636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2128625" y="5186952"/>
            <a:ext cx="2728685" cy="769441"/>
          </a:xfrm>
          <a:prstGeom prst="rect">
            <a:avLst/>
          </a:prstGeom>
          <a:noFill/>
        </p:spPr>
        <p:txBody>
          <a:bodyPr wrap="square" rtlCol="0">
            <a:spAutoFit/>
          </a:bodyPr>
          <a:lstStyle/>
          <a:p>
            <a:r>
              <a:rPr lang="en-US" sz="4400" dirty="0"/>
              <a:t>Bye </a:t>
            </a:r>
            <a:r>
              <a:rPr lang="en-US" sz="4400" dirty="0" err="1"/>
              <a:t>Bye</a:t>
            </a:r>
            <a:r>
              <a:rPr lang="en-US" sz="4400" dirty="0"/>
              <a:t>?</a:t>
            </a: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61348" y="1043170"/>
            <a:ext cx="5039253" cy="1329669"/>
          </a:xfrm>
          <a:prstGeom prst="rect">
            <a:avLst/>
          </a:prstGeom>
          <a:ln>
            <a:solidFill>
              <a:schemeClr val="tx1"/>
            </a:solidFill>
          </a:ln>
        </p:spPr>
      </p:pic>
      <p:sp>
        <p:nvSpPr>
          <p:cNvPr id="10" name="Content Placeholder 2"/>
          <p:cNvSpPr>
            <a:spLocks noGrp="1"/>
          </p:cNvSpPr>
          <p:nvPr>
            <p:ph idx="1"/>
          </p:nvPr>
        </p:nvSpPr>
        <p:spPr>
          <a:xfrm>
            <a:off x="6416453" y="228599"/>
            <a:ext cx="4538059" cy="6137031"/>
          </a:xfrm>
        </p:spPr>
        <p:txBody>
          <a:bodyPr>
            <a:normAutofit/>
          </a:bodyPr>
          <a:lstStyle/>
          <a:p>
            <a:r>
              <a:rPr lang="en-US" sz="2400" dirty="0"/>
              <a:t>Good results due to bad proportions in data</a:t>
            </a:r>
          </a:p>
          <a:p>
            <a:endParaRPr lang="en-US" sz="2400" dirty="0"/>
          </a:p>
          <a:p>
            <a:endParaRPr lang="en-US" sz="2400" dirty="0"/>
          </a:p>
          <a:p>
            <a:pPr>
              <a:lnSpc>
                <a:spcPct val="200000"/>
              </a:lnSpc>
            </a:pPr>
            <a:r>
              <a:rPr lang="en-US" sz="2400" dirty="0"/>
              <a:t>Add time series (LSTM!)</a:t>
            </a:r>
          </a:p>
          <a:p>
            <a:endParaRPr lang="en-US" sz="2400" dirty="0"/>
          </a:p>
          <a:p>
            <a:endParaRPr lang="en-US" sz="2400" dirty="0"/>
          </a:p>
          <a:p>
            <a:r>
              <a:rPr lang="en-US" sz="2400" dirty="0"/>
              <a:t>Use SMOTE</a:t>
            </a:r>
          </a:p>
          <a:p>
            <a:endParaRPr lang="en-US" sz="2400" dirty="0"/>
          </a:p>
          <a:p>
            <a:endParaRPr lang="en-US" sz="2400" dirty="0"/>
          </a:p>
        </p:txBody>
      </p:sp>
      <p:pic>
        <p:nvPicPr>
          <p:cNvPr id="7" name="Picture 6"/>
          <p:cNvPicPr>
            <a:picLocks noChangeAspect="1"/>
          </p:cNvPicPr>
          <p:nvPr/>
        </p:nvPicPr>
        <p:blipFill>
          <a:blip r:embed="rId5"/>
          <a:stretch>
            <a:fillRect/>
          </a:stretch>
        </p:blipFill>
        <p:spPr>
          <a:xfrm>
            <a:off x="6249884" y="4762269"/>
            <a:ext cx="5039687" cy="1409931"/>
          </a:xfrm>
          <a:prstGeom prst="rect">
            <a:avLst/>
          </a:prstGeom>
          <a:ln>
            <a:solidFill>
              <a:schemeClr val="tx1"/>
            </a:solidFill>
          </a:ln>
        </p:spPr>
      </p:pic>
      <p:sp>
        <p:nvSpPr>
          <p:cNvPr id="8" name="Oval 7"/>
          <p:cNvSpPr/>
          <p:nvPr/>
        </p:nvSpPr>
        <p:spPr>
          <a:xfrm>
            <a:off x="8813800" y="5419725"/>
            <a:ext cx="571500" cy="266700"/>
          </a:xfrm>
          <a:prstGeom prst="ellipse">
            <a:avLst/>
          </a:prstGeom>
          <a:noFill/>
          <a:ln w="38100">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rgbClr val="A7E4FF"/>
                </a:solidFill>
              </a:ln>
            </a:endParaRPr>
          </a:p>
        </p:txBody>
      </p:sp>
      <p:sp>
        <p:nvSpPr>
          <p:cNvPr id="15" name="Oval 14"/>
          <p:cNvSpPr/>
          <p:nvPr/>
        </p:nvSpPr>
        <p:spPr>
          <a:xfrm>
            <a:off x="7858978" y="5419725"/>
            <a:ext cx="571500" cy="266700"/>
          </a:xfrm>
          <a:prstGeom prst="ellipse">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rgbClr val="A7E4FF"/>
                </a:solidFill>
              </a:ln>
            </a:endParaRPr>
          </a:p>
        </p:txBody>
      </p:sp>
      <p:sp>
        <p:nvSpPr>
          <p:cNvPr id="16" name="Oval 15"/>
          <p:cNvSpPr/>
          <p:nvPr/>
        </p:nvSpPr>
        <p:spPr>
          <a:xfrm>
            <a:off x="7804989" y="1666276"/>
            <a:ext cx="571500" cy="200624"/>
          </a:xfrm>
          <a:prstGeom prst="ellipse">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rgbClr val="A7E4FF"/>
                </a:solidFill>
              </a:ln>
            </a:endParaRPr>
          </a:p>
        </p:txBody>
      </p:sp>
      <p:sp>
        <p:nvSpPr>
          <p:cNvPr id="20" name="Oval 19"/>
          <p:cNvSpPr/>
          <p:nvPr/>
        </p:nvSpPr>
        <p:spPr>
          <a:xfrm>
            <a:off x="8643367" y="1666276"/>
            <a:ext cx="571500" cy="200624"/>
          </a:xfrm>
          <a:prstGeom prst="ellipse">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rgbClr val="A7E4FF"/>
                </a:solidFill>
              </a:ln>
            </a:endParaRPr>
          </a:p>
        </p:txBody>
      </p:sp>
      <p:pic>
        <p:nvPicPr>
          <p:cNvPr id="23" name="Picture 2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249883" y="2949256"/>
            <a:ext cx="5039231" cy="1322924"/>
          </a:xfrm>
          <a:prstGeom prst="rect">
            <a:avLst/>
          </a:prstGeom>
          <a:ln>
            <a:solidFill>
              <a:schemeClr val="tx1"/>
            </a:solidFill>
          </a:ln>
        </p:spPr>
      </p:pic>
      <p:sp>
        <p:nvSpPr>
          <p:cNvPr id="21" name="Oval 20"/>
          <p:cNvSpPr/>
          <p:nvPr/>
        </p:nvSpPr>
        <p:spPr>
          <a:xfrm>
            <a:off x="8576692" y="3557869"/>
            <a:ext cx="571500" cy="220381"/>
          </a:xfrm>
          <a:prstGeom prst="ellipse">
            <a:avLst/>
          </a:prstGeom>
          <a:noFill/>
          <a:ln w="38100">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rgbClr val="A7E4FF"/>
                </a:solidFill>
              </a:ln>
            </a:endParaRPr>
          </a:p>
        </p:txBody>
      </p:sp>
      <p:sp>
        <p:nvSpPr>
          <p:cNvPr id="22" name="Oval 21"/>
          <p:cNvSpPr/>
          <p:nvPr/>
        </p:nvSpPr>
        <p:spPr>
          <a:xfrm>
            <a:off x="7767906" y="3567393"/>
            <a:ext cx="571500" cy="220381"/>
          </a:xfrm>
          <a:prstGeom prst="ellipse">
            <a:avLst/>
          </a:prstGeom>
          <a:noFill/>
          <a:ln w="38100">
            <a:solidFill>
              <a:srgbClr val="00B0F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a:solidFill>
                  <a:srgbClr val="A7E4FF"/>
                </a:solidFill>
              </a:ln>
            </a:endParaRPr>
          </a:p>
        </p:txBody>
      </p:sp>
    </p:spTree>
    <p:extLst>
      <p:ext uri="{BB962C8B-B14F-4D97-AF65-F5344CB8AC3E}">
        <p14:creationId xmlns:p14="http://schemas.microsoft.com/office/powerpoint/2010/main" val="756001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1" nodeType="clickEffect">
                                  <p:stCondLst>
                                    <p:cond delay="0"/>
                                  </p:stCondLst>
                                  <p:childTnLst>
                                    <p:set>
                                      <p:cBhvr>
                                        <p:cTn id="50" dur="1" fill="hold">
                                          <p:stCondLst>
                                            <p:cond delay="0"/>
                                          </p:stCondLst>
                                        </p:cTn>
                                        <p:tgtEl>
                                          <p:spTgt spid="1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4" presetClass="exit" presetSubtype="10" fill="hold" grpId="0" nodeType="clickEffect">
                                  <p:stCondLst>
                                    <p:cond delay="0"/>
                                  </p:stCondLst>
                                  <p:childTnLst>
                                    <p:animEffect transition="out" filter="randombar(horizontal)">
                                      <p:cBhvr>
                                        <p:cTn id="54" dur="500"/>
                                        <p:tgtEl>
                                          <p:spTgt spid="19"/>
                                        </p:tgtEl>
                                      </p:cBhvr>
                                    </p:animEffect>
                                    <p:set>
                                      <p:cBhvr>
                                        <p:cTn id="55" dur="1" fill="hold">
                                          <p:stCondLst>
                                            <p:cond delay="499"/>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p:bldP spid="19" grpId="1"/>
      <p:bldP spid="10" grpId="0" uiExpand="1" build="p"/>
      <p:bldP spid="8" grpId="0" animBg="1"/>
      <p:bldP spid="15" grpId="0" animBg="1"/>
      <p:bldP spid="16" grpId="0" animBg="1"/>
      <p:bldP spid="20" grpId="0" animBg="1"/>
      <p:bldP spid="21" grpId="0" animBg="1"/>
      <p:bldP spid="2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629" y="0"/>
            <a:ext cx="9692640" cy="1325562"/>
          </a:xfrm>
        </p:spPr>
        <p:txBody>
          <a:bodyPr>
            <a:normAutofit/>
          </a:bodyPr>
          <a:lstStyle/>
          <a:p>
            <a:r>
              <a:rPr lang="en-US" sz="4000" dirty="0"/>
              <a:t>Real Key Challenge</a:t>
            </a:r>
            <a:endParaRPr lang="he-IL" sz="4000" dirty="0"/>
          </a:p>
        </p:txBody>
      </p:sp>
      <p:sp>
        <p:nvSpPr>
          <p:cNvPr id="3" name="Content Placeholder 2"/>
          <p:cNvSpPr>
            <a:spLocks noGrp="1"/>
          </p:cNvSpPr>
          <p:nvPr>
            <p:ph idx="1"/>
          </p:nvPr>
        </p:nvSpPr>
        <p:spPr>
          <a:xfrm>
            <a:off x="130629" y="1820863"/>
            <a:ext cx="10900537" cy="4351337"/>
          </a:xfrm>
        </p:spPr>
        <p:txBody>
          <a:bodyPr>
            <a:normAutofit/>
          </a:bodyPr>
          <a:lstStyle/>
          <a:p>
            <a:pPr lvl="0"/>
            <a:r>
              <a:rPr lang="en-US" sz="2800" dirty="0"/>
              <a:t>Malware evolution!</a:t>
            </a:r>
          </a:p>
          <a:p>
            <a:pPr lvl="1"/>
            <a:r>
              <a:rPr lang="en-US" sz="2800" dirty="0"/>
              <a:t>Datasets and NIDS’s becomes irrelevant</a:t>
            </a:r>
          </a:p>
          <a:p>
            <a:pPr lvl="1"/>
            <a:r>
              <a:rPr lang="en-US" sz="2400" dirty="0"/>
              <a:t>(DARPA’98, KDD’99, … </a:t>
            </a:r>
            <a:r>
              <a:rPr lang="en-US" sz="2400" b="1" dirty="0"/>
              <a:t>NSL’09</a:t>
            </a:r>
            <a:r>
              <a:rPr lang="en-US" sz="2400" dirty="0"/>
              <a:t>, … </a:t>
            </a:r>
            <a:r>
              <a:rPr lang="en-US" sz="2400" b="1" dirty="0"/>
              <a:t>ISCX’12</a:t>
            </a:r>
            <a:r>
              <a:rPr lang="en-US" sz="2400" dirty="0"/>
              <a:t>, … </a:t>
            </a:r>
            <a:r>
              <a:rPr lang="en-US" sz="2400" b="1" dirty="0"/>
              <a:t>CIC17-18</a:t>
            </a:r>
            <a:r>
              <a:rPr lang="en-US" sz="2400" dirty="0"/>
              <a:t>)</a:t>
            </a:r>
          </a:p>
          <a:p>
            <a:pPr lvl="1"/>
            <a:endParaRPr lang="en-US" sz="2800" dirty="0"/>
          </a:p>
          <a:p>
            <a:pPr lvl="0"/>
            <a:r>
              <a:rPr lang="en-US" sz="2800" dirty="0"/>
              <a:t>What others have tried?</a:t>
            </a:r>
          </a:p>
          <a:p>
            <a:pPr lvl="1"/>
            <a:r>
              <a:rPr lang="en-US" sz="2800" dirty="0"/>
              <a:t>Supervised – generalization. (BGU 2017)</a:t>
            </a:r>
          </a:p>
          <a:p>
            <a:pPr lvl="1"/>
            <a:r>
              <a:rPr lang="en-US" sz="2800" dirty="0"/>
              <a:t>Unsupervised – modeling benign traffic (DARPA 2018)</a:t>
            </a:r>
            <a:endParaRPr lang="en-US" sz="2400" dirty="0"/>
          </a:p>
        </p:txBody>
      </p:sp>
      <p:sp>
        <p:nvSpPr>
          <p:cNvPr id="4" name="Slide Number Placeholder 3"/>
          <p:cNvSpPr>
            <a:spLocks noGrp="1"/>
          </p:cNvSpPr>
          <p:nvPr>
            <p:ph type="sldNum" sz="quarter" idx="12"/>
          </p:nvPr>
        </p:nvSpPr>
        <p:spPr/>
        <p:txBody>
          <a:bodyPr>
            <a:normAutofit lnSpcReduction="10000"/>
          </a:bodyPr>
          <a:lstStyle/>
          <a:p>
            <a:fld id="{743963A5-983F-4C9F-916D-9E761517F3D1}" type="slidenum">
              <a:rPr lang="he-IL" smtClean="0"/>
              <a:t>6</a:t>
            </a:fld>
            <a:endParaRPr lang="he-IL"/>
          </a:p>
        </p:txBody>
      </p:sp>
    </p:spTree>
    <p:extLst>
      <p:ext uri="{BB962C8B-B14F-4D97-AF65-F5344CB8AC3E}">
        <p14:creationId xmlns:p14="http://schemas.microsoft.com/office/powerpoint/2010/main" val="2167421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0629" y="1556974"/>
            <a:ext cx="8595360" cy="4351337"/>
          </a:xfrm>
        </p:spPr>
        <p:txBody>
          <a:bodyPr>
            <a:normAutofit/>
          </a:bodyPr>
          <a:lstStyle/>
          <a:p>
            <a:pPr marL="342900" indent="-342900">
              <a:buFont typeface="+mj-lt"/>
              <a:buAutoNum type="arabicPeriod"/>
            </a:pPr>
            <a:r>
              <a:rPr lang="en-US" sz="2400" dirty="0"/>
              <a:t>LSTM to model a “computer language”</a:t>
            </a:r>
          </a:p>
          <a:p>
            <a:pPr marL="342900" indent="-342900">
              <a:buFont typeface="+mj-lt"/>
              <a:buAutoNum type="arabicPeriod"/>
            </a:pPr>
            <a:r>
              <a:rPr lang="en-US" sz="2400" dirty="0"/>
              <a:t>Trained only on benign</a:t>
            </a:r>
          </a:p>
          <a:p>
            <a:pPr marL="342900" indent="-342900">
              <a:buFont typeface="+mj-lt"/>
              <a:buAutoNum type="arabicPeriod"/>
            </a:pPr>
            <a:r>
              <a:rPr lang="en-US" sz="2400" dirty="0"/>
              <a:t>Variable length sequences</a:t>
            </a:r>
          </a:p>
          <a:p>
            <a:pPr marL="342900" indent="-342900">
              <a:buFont typeface="+mj-lt"/>
              <a:buAutoNum type="arabicPeriod"/>
            </a:pPr>
            <a:r>
              <a:rPr lang="en-US" sz="2400" dirty="0"/>
              <a:t>(2+3 =&gt; result comparison is problematic)</a:t>
            </a:r>
            <a:endParaRPr lang="he-IL" sz="2400" dirty="0"/>
          </a:p>
          <a:p>
            <a:pPr marL="342900" indent="-342900">
              <a:buFont typeface="+mj-lt"/>
              <a:buAutoNum type="arabicPeriod"/>
            </a:pPr>
            <a:r>
              <a:rPr lang="en-US" sz="2400" dirty="0"/>
              <a:t>FAIL!</a:t>
            </a:r>
          </a:p>
          <a:p>
            <a:pPr marL="342900" indent="-342900">
              <a:buFont typeface="+mj-lt"/>
              <a:buAutoNum type="arabicPeriod"/>
            </a:pPr>
            <a:endParaRPr lang="en-US" sz="2400" dirty="0"/>
          </a:p>
          <a:p>
            <a:pPr marL="342900" indent="-342900">
              <a:buFont typeface="+mj-lt"/>
              <a:buAutoNum type="arabicPeriod"/>
            </a:pPr>
            <a:endParaRPr lang="en-US" sz="2400" dirty="0"/>
          </a:p>
          <a:p>
            <a:pPr marL="342900" indent="-342900">
              <a:buFont typeface="+mj-lt"/>
              <a:buAutoNum type="arabicPeriod"/>
            </a:pPr>
            <a:endParaRPr lang="en-US" sz="2400" dirty="0"/>
          </a:p>
        </p:txBody>
      </p:sp>
      <p:sp>
        <p:nvSpPr>
          <p:cNvPr id="5" name="Slide Number Placeholder 4"/>
          <p:cNvSpPr>
            <a:spLocks noGrp="1"/>
          </p:cNvSpPr>
          <p:nvPr>
            <p:ph type="sldNum" sz="quarter" idx="12"/>
          </p:nvPr>
        </p:nvSpPr>
        <p:spPr/>
        <p:txBody>
          <a:bodyPr>
            <a:normAutofit lnSpcReduction="10000"/>
          </a:bodyPr>
          <a:lstStyle/>
          <a:p>
            <a:fld id="{743963A5-983F-4C9F-916D-9E761517F3D1}" type="slidenum">
              <a:rPr lang="he-IL" smtClean="0"/>
              <a:t>7</a:t>
            </a:fld>
            <a:endParaRPr lang="he-IL"/>
          </a:p>
        </p:txBody>
      </p:sp>
      <p:pic>
        <p:nvPicPr>
          <p:cNvPr id="7" name="Picture 6"/>
          <p:cNvPicPr>
            <a:picLocks noChangeAspect="1"/>
          </p:cNvPicPr>
          <p:nvPr/>
        </p:nvPicPr>
        <p:blipFill>
          <a:blip r:embed="rId3"/>
          <a:stretch>
            <a:fillRect/>
          </a:stretch>
        </p:blipFill>
        <p:spPr>
          <a:xfrm>
            <a:off x="7276400" y="421120"/>
            <a:ext cx="3866481" cy="2890403"/>
          </a:xfrm>
          <a:prstGeom prst="rect">
            <a:avLst/>
          </a:prstGeom>
          <a:noFill/>
          <a:ln>
            <a:solidFill>
              <a:srgbClr val="FF0000"/>
            </a:solidFill>
          </a:ln>
        </p:spPr>
      </p:pic>
      <p:pic>
        <p:nvPicPr>
          <p:cNvPr id="8" name="Picture 7"/>
          <p:cNvPicPr>
            <a:picLocks noChangeAspect="1"/>
          </p:cNvPicPr>
          <p:nvPr/>
        </p:nvPicPr>
        <p:blipFill>
          <a:blip r:embed="rId4"/>
          <a:stretch>
            <a:fillRect/>
          </a:stretch>
        </p:blipFill>
        <p:spPr>
          <a:xfrm>
            <a:off x="7276401" y="3350433"/>
            <a:ext cx="3866480" cy="2860677"/>
          </a:xfrm>
          <a:prstGeom prst="rect">
            <a:avLst/>
          </a:prstGeom>
          <a:ln>
            <a:solidFill>
              <a:srgbClr val="00B0F0"/>
            </a:solidFill>
          </a:ln>
        </p:spPr>
      </p:pic>
      <p:sp>
        <p:nvSpPr>
          <p:cNvPr id="10" name="Title 1"/>
          <p:cNvSpPr>
            <a:spLocks noGrp="1"/>
          </p:cNvSpPr>
          <p:nvPr>
            <p:ph type="title"/>
          </p:nvPr>
        </p:nvSpPr>
        <p:spPr>
          <a:xfrm>
            <a:off x="130629" y="0"/>
            <a:ext cx="9692640" cy="1325562"/>
          </a:xfrm>
        </p:spPr>
        <p:txBody>
          <a:bodyPr>
            <a:normAutofit/>
          </a:bodyPr>
          <a:lstStyle/>
          <a:p>
            <a:r>
              <a:rPr lang="en-US" sz="4000" dirty="0"/>
              <a:t>DARPA 2018</a:t>
            </a:r>
            <a:endParaRPr lang="he-IL" sz="4000" dirty="0"/>
          </a:p>
        </p:txBody>
      </p:sp>
      <p:sp>
        <p:nvSpPr>
          <p:cNvPr id="11" name="Title 1"/>
          <p:cNvSpPr txBox="1">
            <a:spLocks/>
          </p:cNvSpPr>
          <p:nvPr/>
        </p:nvSpPr>
        <p:spPr>
          <a:xfrm>
            <a:off x="7584308" y="565234"/>
            <a:ext cx="1448032" cy="6703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400" dirty="0">
                <a:solidFill>
                  <a:srgbClr val="FF0000"/>
                </a:solidFill>
              </a:rPr>
              <a:t>LSTM</a:t>
            </a:r>
            <a:endParaRPr lang="he-IL" sz="2400" dirty="0">
              <a:solidFill>
                <a:srgbClr val="FF0000"/>
              </a:solidFill>
            </a:endParaRPr>
          </a:p>
        </p:txBody>
      </p:sp>
      <p:sp>
        <p:nvSpPr>
          <p:cNvPr id="12" name="Title 1"/>
          <p:cNvSpPr txBox="1">
            <a:spLocks/>
          </p:cNvSpPr>
          <p:nvPr/>
        </p:nvSpPr>
        <p:spPr>
          <a:xfrm>
            <a:off x="7584308" y="3436356"/>
            <a:ext cx="1817981" cy="6703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400" dirty="0">
                <a:solidFill>
                  <a:srgbClr val="00B0F0"/>
                </a:solidFill>
              </a:rPr>
              <a:t>Frequency</a:t>
            </a:r>
            <a:endParaRPr lang="he-IL" sz="2400" dirty="0">
              <a:solidFill>
                <a:srgbClr val="00B0F0"/>
              </a:solidFill>
            </a:endParaRPr>
          </a:p>
        </p:txBody>
      </p:sp>
    </p:spTree>
    <p:extLst>
      <p:ext uri="{BB962C8B-B14F-4D97-AF65-F5344CB8AC3E}">
        <p14:creationId xmlns:p14="http://schemas.microsoft.com/office/powerpoint/2010/main" val="51150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1"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410" y="0"/>
            <a:ext cx="9692640" cy="1325562"/>
          </a:xfrm>
        </p:spPr>
        <p:txBody>
          <a:bodyPr/>
          <a:lstStyle/>
          <a:p>
            <a:r>
              <a:rPr lang="en-US" dirty="0"/>
              <a:t>Approach I</a:t>
            </a:r>
          </a:p>
        </p:txBody>
      </p:sp>
      <p:sp>
        <p:nvSpPr>
          <p:cNvPr id="3" name="Content Placeholder 2"/>
          <p:cNvSpPr>
            <a:spLocks noGrp="1"/>
          </p:cNvSpPr>
          <p:nvPr>
            <p:ph idx="1"/>
          </p:nvPr>
        </p:nvSpPr>
        <p:spPr>
          <a:xfrm>
            <a:off x="646410" y="1477109"/>
            <a:ext cx="10646430" cy="4843706"/>
          </a:xfrm>
        </p:spPr>
        <p:txBody>
          <a:bodyPr>
            <a:noAutofit/>
          </a:bodyPr>
          <a:lstStyle/>
          <a:p>
            <a:r>
              <a:rPr lang="en-US" sz="2800" dirty="0"/>
              <a:t>Assumption: all attacks share something in common.</a:t>
            </a:r>
          </a:p>
          <a:p>
            <a:r>
              <a:rPr lang="en-US" sz="2800" dirty="0"/>
              <a:t>Algorithm (Multiple LSTM, with “voting”):</a:t>
            </a:r>
          </a:p>
          <a:p>
            <a:pPr marL="617220" lvl="1" indent="-342900">
              <a:buFont typeface="+mj-lt"/>
              <a:buAutoNum type="arabicPeriod"/>
            </a:pPr>
            <a:r>
              <a:rPr lang="en-US" sz="2400" dirty="0"/>
              <a:t>Training: train LSTM model per known attack</a:t>
            </a:r>
          </a:p>
          <a:p>
            <a:pPr marL="617220" lvl="1" indent="-342900">
              <a:buFont typeface="+mj-lt"/>
              <a:buAutoNum type="arabicPeriod"/>
            </a:pPr>
            <a:r>
              <a:rPr lang="en-US" sz="2400" dirty="0"/>
              <a:t>Tagging:</a:t>
            </a:r>
          </a:p>
          <a:p>
            <a:pPr marL="891540" lvl="2" indent="-342900">
              <a:buFont typeface="+mj-lt"/>
              <a:buAutoNum type="arabicPeriod"/>
            </a:pPr>
            <a:r>
              <a:rPr lang="en-US" sz="2000" dirty="0"/>
              <a:t>given a new sample run through all models</a:t>
            </a:r>
          </a:p>
          <a:p>
            <a:pPr marL="891540" lvl="2" indent="-342900">
              <a:buFont typeface="+mj-lt"/>
              <a:buAutoNum type="arabicPeriod"/>
            </a:pPr>
            <a:r>
              <a:rPr lang="en-US" sz="2000" dirty="0"/>
              <a:t>If one (or more) is “positively sure” (output 1~)  =&gt; Tag as an attack</a:t>
            </a:r>
          </a:p>
          <a:p>
            <a:pPr marL="891540" lvl="2" indent="-342900">
              <a:buFont typeface="+mj-lt"/>
              <a:buAutoNum type="arabicPeriod"/>
            </a:pPr>
            <a:r>
              <a:rPr lang="en-US" sz="2000" dirty="0"/>
              <a:t>Else, if one (or more) is “negatively sure” (output 0~) =&gt; Tag as a benign</a:t>
            </a:r>
          </a:p>
          <a:p>
            <a:pPr marL="891540" lvl="2" indent="-342900">
              <a:buFont typeface="+mj-lt"/>
              <a:buAutoNum type="arabicPeriod"/>
            </a:pPr>
            <a:r>
              <a:rPr lang="en-US" sz="2000" dirty="0"/>
              <a:t>Else, if average output is above THRESHOLD =&gt; Tag as an attack</a:t>
            </a:r>
          </a:p>
          <a:p>
            <a:pPr marL="891540" lvl="2" indent="-342900">
              <a:buFont typeface="+mj-lt"/>
              <a:buAutoNum type="arabicPeriod"/>
            </a:pPr>
            <a:r>
              <a:rPr lang="en-US" sz="2000" dirty="0"/>
              <a:t>Else, =&gt; Tag as a benign</a:t>
            </a:r>
          </a:p>
          <a:p>
            <a:pPr marL="617220" lvl="1" indent="-342900">
              <a:buFont typeface="+mj-lt"/>
              <a:buAutoNum type="arabicPeriod"/>
            </a:pPr>
            <a:r>
              <a:rPr lang="en-US" sz="2400" dirty="0"/>
              <a:t>Tuning: use unseen attack (by trained models) to tune THRESHOLD.</a:t>
            </a:r>
          </a:p>
          <a:p>
            <a:pPr marL="617220" lvl="1" indent="-342900">
              <a:buFont typeface="+mj-lt"/>
              <a:buAutoNum type="arabicPeriod"/>
            </a:pPr>
            <a:r>
              <a:rPr lang="en-US" sz="2400" dirty="0"/>
              <a:t>Testing: test each N-1 models on Nth unseen attack.</a:t>
            </a:r>
          </a:p>
          <a:p>
            <a:endParaRPr lang="en-US" sz="2800" dirty="0"/>
          </a:p>
        </p:txBody>
      </p:sp>
      <p:sp>
        <p:nvSpPr>
          <p:cNvPr id="5" name="Slide Number Placeholder 4"/>
          <p:cNvSpPr>
            <a:spLocks noGrp="1"/>
          </p:cNvSpPr>
          <p:nvPr>
            <p:ph type="sldNum" sz="quarter" idx="12"/>
          </p:nvPr>
        </p:nvSpPr>
        <p:spPr/>
        <p:txBody>
          <a:bodyPr>
            <a:normAutofit lnSpcReduction="10000"/>
          </a:bodyPr>
          <a:lstStyle/>
          <a:p>
            <a:fld id="{743963A5-983F-4C9F-916D-9E761517F3D1}" type="slidenum">
              <a:rPr lang="he-IL" smtClean="0"/>
              <a:t>8</a:t>
            </a:fld>
            <a:endParaRPr lang="he-IL"/>
          </a:p>
        </p:txBody>
      </p:sp>
    </p:spTree>
    <p:extLst>
      <p:ext uri="{BB962C8B-B14F-4D97-AF65-F5344CB8AC3E}">
        <p14:creationId xmlns:p14="http://schemas.microsoft.com/office/powerpoint/2010/main" val="3967978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5596" y="1047905"/>
            <a:ext cx="2975059" cy="1723292"/>
          </a:xfrm>
        </p:spPr>
        <p:txBody>
          <a:bodyPr>
            <a:normAutofit lnSpcReduction="10000"/>
          </a:bodyPr>
          <a:lstStyle/>
          <a:p>
            <a:r>
              <a:rPr lang="en-US" dirty="0" err="1"/>
              <a:t>Avg</a:t>
            </a:r>
            <a:r>
              <a:rPr lang="en-US" dirty="0"/>
              <a:t>’ threshold 0.0135</a:t>
            </a:r>
          </a:p>
          <a:p>
            <a:r>
              <a:rPr lang="en-US" dirty="0"/>
              <a:t>Min threshold 0 </a:t>
            </a:r>
          </a:p>
          <a:p>
            <a:r>
              <a:rPr lang="en-US" dirty="0"/>
              <a:t>Max threshold 1</a:t>
            </a:r>
          </a:p>
          <a:p>
            <a:r>
              <a:rPr lang="en-US" dirty="0"/>
              <a:t>AUC = 0.67</a:t>
            </a:r>
          </a:p>
        </p:txBody>
      </p:sp>
      <p:sp>
        <p:nvSpPr>
          <p:cNvPr id="5" name="Slide Number Placeholder 4"/>
          <p:cNvSpPr>
            <a:spLocks noGrp="1"/>
          </p:cNvSpPr>
          <p:nvPr>
            <p:ph type="sldNum" sz="quarter" idx="12"/>
          </p:nvPr>
        </p:nvSpPr>
        <p:spPr/>
        <p:txBody>
          <a:bodyPr>
            <a:normAutofit lnSpcReduction="10000"/>
          </a:bodyPr>
          <a:lstStyle/>
          <a:p>
            <a:fld id="{743963A5-983F-4C9F-916D-9E761517F3D1}" type="slidenum">
              <a:rPr lang="he-IL" smtClean="0"/>
              <a:t>9</a:t>
            </a:fld>
            <a:endParaRPr lang="he-IL"/>
          </a:p>
        </p:txBody>
      </p:sp>
      <p:pic>
        <p:nvPicPr>
          <p:cNvPr id="9" name="Picture 8"/>
          <p:cNvPicPr>
            <a:picLocks noChangeAspect="1"/>
          </p:cNvPicPr>
          <p:nvPr/>
        </p:nvPicPr>
        <p:blipFill>
          <a:blip r:embed="rId3"/>
          <a:stretch>
            <a:fillRect/>
          </a:stretch>
        </p:blipFill>
        <p:spPr>
          <a:xfrm>
            <a:off x="2363333" y="1588308"/>
            <a:ext cx="5008676" cy="3524250"/>
          </a:xfrm>
          <a:prstGeom prst="rect">
            <a:avLst/>
          </a:prstGeom>
        </p:spPr>
      </p:pic>
      <p:pic>
        <p:nvPicPr>
          <p:cNvPr id="11" name="Picture 10"/>
          <p:cNvPicPr>
            <a:picLocks noChangeAspect="1"/>
          </p:cNvPicPr>
          <p:nvPr/>
        </p:nvPicPr>
        <p:blipFill>
          <a:blip r:embed="rId4"/>
          <a:stretch>
            <a:fillRect/>
          </a:stretch>
        </p:blipFill>
        <p:spPr>
          <a:xfrm>
            <a:off x="7276400" y="421120"/>
            <a:ext cx="3866481" cy="2890403"/>
          </a:xfrm>
          <a:prstGeom prst="rect">
            <a:avLst/>
          </a:prstGeom>
          <a:noFill/>
          <a:ln>
            <a:solidFill>
              <a:srgbClr val="FF0000"/>
            </a:solidFill>
          </a:ln>
        </p:spPr>
      </p:pic>
      <p:pic>
        <p:nvPicPr>
          <p:cNvPr id="12" name="Picture 11"/>
          <p:cNvPicPr>
            <a:picLocks noChangeAspect="1"/>
          </p:cNvPicPr>
          <p:nvPr/>
        </p:nvPicPr>
        <p:blipFill>
          <a:blip r:embed="rId5"/>
          <a:stretch>
            <a:fillRect/>
          </a:stretch>
        </p:blipFill>
        <p:spPr>
          <a:xfrm>
            <a:off x="7276401" y="3350433"/>
            <a:ext cx="3866480" cy="2860677"/>
          </a:xfrm>
          <a:prstGeom prst="rect">
            <a:avLst/>
          </a:prstGeom>
          <a:ln>
            <a:solidFill>
              <a:srgbClr val="00B0F0"/>
            </a:solidFill>
          </a:ln>
        </p:spPr>
      </p:pic>
      <p:sp>
        <p:nvSpPr>
          <p:cNvPr id="13" name="Title 1"/>
          <p:cNvSpPr txBox="1">
            <a:spLocks/>
          </p:cNvSpPr>
          <p:nvPr/>
        </p:nvSpPr>
        <p:spPr>
          <a:xfrm>
            <a:off x="7584308" y="565234"/>
            <a:ext cx="1448032" cy="6703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400" dirty="0">
                <a:solidFill>
                  <a:srgbClr val="FF0000"/>
                </a:solidFill>
              </a:rPr>
              <a:t>LSTM</a:t>
            </a:r>
            <a:endParaRPr lang="he-IL" sz="2400" dirty="0">
              <a:solidFill>
                <a:srgbClr val="FF0000"/>
              </a:solidFill>
            </a:endParaRPr>
          </a:p>
        </p:txBody>
      </p:sp>
      <p:sp>
        <p:nvSpPr>
          <p:cNvPr id="14" name="Title 1"/>
          <p:cNvSpPr txBox="1">
            <a:spLocks/>
          </p:cNvSpPr>
          <p:nvPr/>
        </p:nvSpPr>
        <p:spPr>
          <a:xfrm>
            <a:off x="7584308" y="3436356"/>
            <a:ext cx="1817981" cy="67039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a:lstStyle>
          <a:p>
            <a:r>
              <a:rPr lang="en-US" sz="2400" dirty="0">
                <a:solidFill>
                  <a:srgbClr val="00B0F0"/>
                </a:solidFill>
              </a:rPr>
              <a:t>Frequency</a:t>
            </a:r>
            <a:endParaRPr lang="he-IL" sz="2400" dirty="0">
              <a:solidFill>
                <a:srgbClr val="00B0F0"/>
              </a:solidFill>
            </a:endParaRPr>
          </a:p>
        </p:txBody>
      </p:sp>
      <p:sp>
        <p:nvSpPr>
          <p:cNvPr id="15" name="Title 1"/>
          <p:cNvSpPr>
            <a:spLocks noGrp="1"/>
          </p:cNvSpPr>
          <p:nvPr>
            <p:ph type="title"/>
          </p:nvPr>
        </p:nvSpPr>
        <p:spPr>
          <a:xfrm>
            <a:off x="241963" y="-457206"/>
            <a:ext cx="9692640" cy="1325562"/>
          </a:xfrm>
        </p:spPr>
        <p:txBody>
          <a:bodyPr/>
          <a:lstStyle/>
          <a:p>
            <a:r>
              <a:rPr lang="en-US" dirty="0"/>
              <a:t>Results</a:t>
            </a:r>
          </a:p>
        </p:txBody>
      </p:sp>
    </p:spTree>
    <p:extLst>
      <p:ext uri="{BB962C8B-B14F-4D97-AF65-F5344CB8AC3E}">
        <p14:creationId xmlns:p14="http://schemas.microsoft.com/office/powerpoint/2010/main" val="3770866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TM03457515[[fn=View]]</Template>
  <TotalTime>41439</TotalTime>
  <Words>847</Words>
  <Application>Microsoft Macintosh PowerPoint</Application>
  <PresentationFormat>Widescreen</PresentationFormat>
  <Paragraphs>156</Paragraphs>
  <Slides>17</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Century Schoolbook</vt:lpstr>
      <vt:lpstr>Gisha</vt:lpstr>
      <vt:lpstr>Wingdings 2</vt:lpstr>
      <vt:lpstr>View</vt:lpstr>
      <vt:lpstr>NIDS++ </vt:lpstr>
      <vt:lpstr>Detecting malware attacks</vt:lpstr>
      <vt:lpstr>Our approach - LSTM</vt:lpstr>
      <vt:lpstr>LSTM</vt:lpstr>
      <vt:lpstr>PowerPoint Presentation</vt:lpstr>
      <vt:lpstr>Real Key Challenge</vt:lpstr>
      <vt:lpstr>DARPA 2018</vt:lpstr>
      <vt:lpstr>Approach I</vt:lpstr>
      <vt:lpstr>Results</vt:lpstr>
      <vt:lpstr>Approach II-I</vt:lpstr>
      <vt:lpstr>Approach II-I</vt:lpstr>
      <vt:lpstr>Approach II-II</vt:lpstr>
      <vt:lpstr>Looking at window distributions -motivation</vt:lpstr>
      <vt:lpstr>PowerPoint Presentation</vt:lpstr>
      <vt:lpstr>Approach II-III</vt:lpstr>
      <vt:lpstr>Approach II-III</vt:lpstr>
      <vt:lpstr>Results – Unknown attack</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Anomaly Detection</dc:title>
  <dc:creator>Windows User</dc:creator>
  <cp:lastModifiedBy>Zalmanson, Omer</cp:lastModifiedBy>
  <cp:revision>556</cp:revision>
  <dcterms:created xsi:type="dcterms:W3CDTF">2017-12-04T12:01:39Z</dcterms:created>
  <dcterms:modified xsi:type="dcterms:W3CDTF">2018-06-11T13:10:33Z</dcterms:modified>
</cp:coreProperties>
</file>